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288" r:id="rId4"/>
    <p:sldId id="258" r:id="rId5"/>
    <p:sldId id="259" r:id="rId6"/>
    <p:sldId id="326" r:id="rId7"/>
    <p:sldId id="274" r:id="rId8"/>
    <p:sldId id="264" r:id="rId9"/>
    <p:sldId id="265" r:id="rId10"/>
    <p:sldId id="292" r:id="rId11"/>
    <p:sldId id="291" r:id="rId12"/>
    <p:sldId id="327" r:id="rId13"/>
    <p:sldId id="267" r:id="rId14"/>
    <p:sldId id="268" r:id="rId15"/>
    <p:sldId id="269" r:id="rId16"/>
    <p:sldId id="295" r:id="rId17"/>
    <p:sldId id="296" r:id="rId18"/>
    <p:sldId id="276" r:id="rId19"/>
    <p:sldId id="298" r:id="rId20"/>
    <p:sldId id="257" r:id="rId21"/>
    <p:sldId id="262" r:id="rId22"/>
    <p:sldId id="261" r:id="rId23"/>
    <p:sldId id="283" r:id="rId24"/>
    <p:sldId id="277" r:id="rId25"/>
    <p:sldId id="301" r:id="rId26"/>
    <p:sldId id="302" r:id="rId27"/>
    <p:sldId id="281" r:id="rId28"/>
    <p:sldId id="306" r:id="rId29"/>
    <p:sldId id="307" r:id="rId30"/>
    <p:sldId id="308" r:id="rId31"/>
    <p:sldId id="309" r:id="rId32"/>
    <p:sldId id="312" r:id="rId33"/>
    <p:sldId id="310" r:id="rId34"/>
    <p:sldId id="313" r:id="rId35"/>
    <p:sldId id="338" r:id="rId36"/>
    <p:sldId id="315" r:id="rId37"/>
    <p:sldId id="333" r:id="rId38"/>
    <p:sldId id="311" r:id="rId39"/>
    <p:sldId id="314" r:id="rId40"/>
    <p:sldId id="316" r:id="rId41"/>
    <p:sldId id="334" r:id="rId42"/>
    <p:sldId id="335" r:id="rId43"/>
    <p:sldId id="337" r:id="rId44"/>
    <p:sldId id="318" r:id="rId45"/>
    <p:sldId id="340" r:id="rId46"/>
    <p:sldId id="341" r:id="rId47"/>
    <p:sldId id="339" r:id="rId48"/>
    <p:sldId id="328" r:id="rId49"/>
    <p:sldId id="317" r:id="rId50"/>
    <p:sldId id="336" r:id="rId51"/>
    <p:sldId id="320" r:id="rId52"/>
    <p:sldId id="321" r:id="rId53"/>
    <p:sldId id="322" r:id="rId54"/>
    <p:sldId id="325" r:id="rId55"/>
    <p:sldId id="323" r:id="rId56"/>
    <p:sldId id="32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6AB546-2249-49D2-8848-9FB0E8B60EA1}"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72336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AB546-2249-49D2-8848-9FB0E8B60EA1}"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177227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AB546-2249-49D2-8848-9FB0E8B60EA1}"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3590501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AB546-2249-49D2-8848-9FB0E8B60EA1}"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3254722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6AB546-2249-49D2-8848-9FB0E8B60EA1}"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368110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6AB546-2249-49D2-8848-9FB0E8B60EA1}" type="datetimeFigureOut">
              <a:rPr lang="en-US" smtClean="0"/>
              <a:t>4/11/2017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348964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6AB546-2249-49D2-8848-9FB0E8B60EA1}" type="datetimeFigureOut">
              <a:rPr lang="en-US" smtClean="0"/>
              <a:t>4/11/2017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242605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6AB546-2249-49D2-8848-9FB0E8B60EA1}" type="datetimeFigureOut">
              <a:rPr lang="en-US" smtClean="0"/>
              <a:t>4/11/2017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183026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AB546-2249-49D2-8848-9FB0E8B60EA1}" type="datetimeFigureOut">
              <a:rPr lang="en-US" smtClean="0"/>
              <a:t>4/11/2017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53608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6AB546-2249-49D2-8848-9FB0E8B60EA1}" type="datetimeFigureOut">
              <a:rPr lang="en-US" smtClean="0"/>
              <a:t>4/11/2017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354033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6AB546-2249-49D2-8848-9FB0E8B60EA1}" type="datetimeFigureOut">
              <a:rPr lang="en-US" smtClean="0"/>
              <a:t>4/11/2017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5DBA2-6476-49CD-9A55-9205D6301B56}" type="slidenum">
              <a:rPr lang="en-US" smtClean="0"/>
              <a:t>‹#›</a:t>
            </a:fld>
            <a:endParaRPr lang="en-US"/>
          </a:p>
        </p:txBody>
      </p:sp>
    </p:spTree>
    <p:extLst>
      <p:ext uri="{BB962C8B-B14F-4D97-AF65-F5344CB8AC3E}">
        <p14:creationId xmlns:p14="http://schemas.microsoft.com/office/powerpoint/2010/main" val="327673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AB546-2249-49D2-8848-9FB0E8B60EA1}" type="datetimeFigureOut">
              <a:rPr lang="en-US" smtClean="0"/>
              <a:t>4/11/2017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5DBA2-6476-49CD-9A55-9205D6301B56}" type="slidenum">
              <a:rPr lang="en-US" smtClean="0"/>
              <a:t>‹#›</a:t>
            </a:fld>
            <a:endParaRPr lang="en-US"/>
          </a:p>
        </p:txBody>
      </p:sp>
    </p:spTree>
    <p:extLst>
      <p:ext uri="{BB962C8B-B14F-4D97-AF65-F5344CB8AC3E}">
        <p14:creationId xmlns:p14="http://schemas.microsoft.com/office/powerpoint/2010/main" val="671013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470025"/>
          </a:xfrm>
        </p:spPr>
        <p:txBody>
          <a:bodyPr>
            <a:noAutofit/>
          </a:bodyPr>
          <a:lstStyle/>
          <a:p>
            <a:r>
              <a:rPr lang="en-US" sz="4800" b="1" dirty="0" smtClean="0"/>
              <a:t>Effect of urban design on the tourism facilities</a:t>
            </a:r>
            <a:endParaRPr lang="en-US" sz="4800" b="1" dirty="0"/>
          </a:p>
        </p:txBody>
      </p:sp>
      <p:sp>
        <p:nvSpPr>
          <p:cNvPr id="3" name="Subtitle 2"/>
          <p:cNvSpPr>
            <a:spLocks noGrp="1"/>
          </p:cNvSpPr>
          <p:nvPr>
            <p:ph type="subTitle" idx="1"/>
          </p:nvPr>
        </p:nvSpPr>
        <p:spPr>
          <a:xfrm>
            <a:off x="5791200" y="2667000"/>
            <a:ext cx="2971800" cy="3962400"/>
          </a:xfrm>
        </p:spPr>
        <p:txBody>
          <a:bodyPr>
            <a:normAutofit/>
          </a:bodyPr>
          <a:lstStyle/>
          <a:p>
            <a:r>
              <a:rPr lang="en-US" b="1" dirty="0" smtClean="0">
                <a:solidFill>
                  <a:schemeClr val="tx1"/>
                </a:solidFill>
              </a:rPr>
              <a:t>Dr. </a:t>
            </a:r>
            <a:r>
              <a:rPr lang="en-US" b="1" dirty="0" err="1" smtClean="0">
                <a:solidFill>
                  <a:schemeClr val="tx1"/>
                </a:solidFill>
              </a:rPr>
              <a:t>siba</a:t>
            </a:r>
            <a:r>
              <a:rPr lang="en-US" b="1" dirty="0" smtClean="0">
                <a:solidFill>
                  <a:schemeClr val="tx1"/>
                </a:solidFill>
              </a:rPr>
              <a:t> I. </a:t>
            </a:r>
            <a:r>
              <a:rPr lang="en-US" b="1" dirty="0" err="1" smtClean="0">
                <a:solidFill>
                  <a:schemeClr val="tx1"/>
                </a:solidFill>
              </a:rPr>
              <a:t>Taha</a:t>
            </a:r>
            <a:endParaRPr lang="en-US" b="1" dirty="0" smtClean="0">
              <a:solidFill>
                <a:schemeClr val="tx1"/>
              </a:solidFill>
            </a:endParaRPr>
          </a:p>
          <a:p>
            <a:r>
              <a:rPr lang="en-US" b="1" dirty="0" smtClean="0">
                <a:solidFill>
                  <a:schemeClr val="tx1"/>
                </a:solidFill>
              </a:rPr>
              <a:t>P.H.D. in Architectural &amp; urban design</a:t>
            </a:r>
            <a:endParaRPr lang="en-US" b="1" dirty="0">
              <a:solidFill>
                <a:schemeClr val="tx1"/>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5" y="2238436"/>
            <a:ext cx="5807075" cy="36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311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0"/>
            <a:ext cx="862524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3810000"/>
            <a:ext cx="8229600" cy="2739211"/>
          </a:xfrm>
          <a:prstGeom prst="rect">
            <a:avLst/>
          </a:prstGeom>
        </p:spPr>
        <p:txBody>
          <a:bodyPr wrap="square">
            <a:spAutoFit/>
          </a:bodyPr>
          <a:lstStyle/>
          <a:p>
            <a:r>
              <a:rPr lang="en-US" sz="3200" b="1" dirty="0" smtClean="0">
                <a:solidFill>
                  <a:srgbClr val="FF0000"/>
                </a:solidFill>
              </a:rPr>
              <a:t>the demand </a:t>
            </a:r>
            <a:r>
              <a:rPr lang="en-US" sz="2800" b="1" dirty="0" smtClean="0"/>
              <a:t>side is related to the tourists’ interest and will and</a:t>
            </a:r>
          </a:p>
          <a:p>
            <a:r>
              <a:rPr lang="en-US" sz="2800" b="1" dirty="0" smtClean="0"/>
              <a:t>ability to visit the destination, and ability can refer to their financial or physical</a:t>
            </a:r>
          </a:p>
          <a:p>
            <a:r>
              <a:rPr lang="en-US" sz="2800" b="1" dirty="0" smtClean="0"/>
              <a:t>abilities, their free time, and other circumstances related to them</a:t>
            </a:r>
            <a:r>
              <a:rPr lang="en-US" dirty="0" smtClean="0"/>
              <a:t>.</a:t>
            </a:r>
            <a:endParaRPr lang="en-US" dirty="0"/>
          </a:p>
        </p:txBody>
      </p:sp>
    </p:spTree>
    <p:extLst>
      <p:ext uri="{BB962C8B-B14F-4D97-AF65-F5344CB8AC3E}">
        <p14:creationId xmlns:p14="http://schemas.microsoft.com/office/powerpoint/2010/main" val="162761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165"/>
            <a:ext cx="9144000" cy="683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6248400"/>
            <a:ext cx="57150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2664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063198"/>
          </a:xfrm>
          <a:prstGeom prst="rect">
            <a:avLst/>
          </a:prstGeom>
        </p:spPr>
        <p:txBody>
          <a:bodyPr wrap="square">
            <a:spAutoFit/>
          </a:bodyPr>
          <a:lstStyle/>
          <a:p>
            <a:r>
              <a:rPr lang="en-US" sz="3600" b="1" dirty="0" smtClean="0">
                <a:solidFill>
                  <a:srgbClr val="FF0000"/>
                </a:solidFill>
              </a:rPr>
              <a:t>Supply:</a:t>
            </a:r>
          </a:p>
          <a:p>
            <a:r>
              <a:rPr lang="en-US" sz="2400" dirty="0" smtClean="0"/>
              <a:t>The </a:t>
            </a:r>
            <a:r>
              <a:rPr lang="en-US" sz="2400" dirty="0" smtClean="0"/>
              <a:t>supply side</a:t>
            </a:r>
          </a:p>
          <a:p>
            <a:r>
              <a:rPr lang="en-US" sz="2400" dirty="0" smtClean="0"/>
              <a:t>includes all the objects and services that are provided to meet demand. The supply side</a:t>
            </a:r>
          </a:p>
          <a:p>
            <a:r>
              <a:rPr lang="en-US" sz="2400" dirty="0" smtClean="0"/>
              <a:t>includes all those programs and land uses that are designed and managed to provide for</a:t>
            </a:r>
          </a:p>
          <a:p>
            <a:r>
              <a:rPr lang="en-US" sz="2400" dirty="0" smtClean="0"/>
              <a:t>receiving visitors. The supply side of tourism embodies more than just business;</a:t>
            </a:r>
          </a:p>
          <a:p>
            <a:r>
              <a:rPr lang="en-US" sz="2400" dirty="0" smtClean="0"/>
              <a:t>inherent features of destinations are also “supplied” to tourists]. It</a:t>
            </a:r>
          </a:p>
          <a:p>
            <a:r>
              <a:rPr lang="en-US" sz="2400" dirty="0" smtClean="0"/>
              <a:t>is the sum of resources, physical assets and organizations employed in tourism to serve to the tourists.</a:t>
            </a:r>
          </a:p>
          <a:p>
            <a:r>
              <a:rPr lang="en-US" sz="2400" dirty="0" smtClean="0"/>
              <a:t>This </a:t>
            </a:r>
            <a:r>
              <a:rPr lang="en-US" sz="2400" dirty="0" smtClean="0"/>
              <a:t>could be categorized into two characters of a tourist destination:</a:t>
            </a:r>
          </a:p>
          <a:p>
            <a:r>
              <a:rPr lang="en-US" sz="3200" b="1" dirty="0" smtClean="0">
                <a:solidFill>
                  <a:srgbClr val="FF0000"/>
                </a:solidFill>
              </a:rPr>
              <a:t>1. Attractions;</a:t>
            </a:r>
          </a:p>
          <a:p>
            <a:r>
              <a:rPr lang="en-US" sz="3200" b="1" dirty="0" smtClean="0">
                <a:solidFill>
                  <a:srgbClr val="FF0000"/>
                </a:solidFill>
              </a:rPr>
              <a:t>2. Facilities and services</a:t>
            </a:r>
          </a:p>
          <a:p>
            <a:endParaRPr lang="en-US" sz="2400" dirty="0"/>
          </a:p>
        </p:txBody>
      </p:sp>
    </p:spTree>
    <p:extLst>
      <p:ext uri="{BB962C8B-B14F-4D97-AF65-F5344CB8AC3E}">
        <p14:creationId xmlns:p14="http://schemas.microsoft.com/office/powerpoint/2010/main" val="357818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66" y="-3583"/>
            <a:ext cx="9037734" cy="678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 y="6488668"/>
            <a:ext cx="9144000" cy="369332"/>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0" y="6119336"/>
            <a:ext cx="911352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92807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 y="303658"/>
            <a:ext cx="8138956" cy="6110596"/>
          </a:xfrm>
          <a:prstGeom prst="rect">
            <a:avLst/>
          </a:prstGeom>
          <a:solidFill>
            <a:schemeClr val="bg1"/>
          </a:solidFill>
          <a:ln w="9525">
            <a:solidFill>
              <a:schemeClr val="tx1"/>
            </a:solidFill>
            <a:miter lim="800000"/>
            <a:headEnd/>
            <a:tailEnd/>
          </a:ln>
          <a:effectLst/>
        </p:spPr>
      </p:pic>
      <p:sp>
        <p:nvSpPr>
          <p:cNvPr id="2" name="TextBox 1"/>
          <p:cNvSpPr txBox="1"/>
          <p:nvPr/>
        </p:nvSpPr>
        <p:spPr>
          <a:xfrm>
            <a:off x="533400" y="6414254"/>
            <a:ext cx="8326958" cy="369332"/>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502920" y="5181600"/>
            <a:ext cx="8098358" cy="120217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18008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3" y="624840"/>
            <a:ext cx="8423997"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775959"/>
            <a:ext cx="9144000" cy="10972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400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94085"/>
          </a:xfrm>
          <a:prstGeom prst="rect">
            <a:avLst/>
          </a:prstGeom>
        </p:spPr>
        <p:txBody>
          <a:bodyPr wrap="square">
            <a:spAutoFit/>
          </a:bodyPr>
          <a:lstStyle/>
          <a:p>
            <a:r>
              <a:rPr lang="en-US" dirty="0" smtClean="0"/>
              <a:t>2</a:t>
            </a:r>
            <a:r>
              <a:rPr lang="en-US" sz="2800" b="1" dirty="0" smtClean="0">
                <a:solidFill>
                  <a:srgbClr val="FF0000"/>
                </a:solidFill>
              </a:rPr>
              <a:t>. Facilities and Services</a:t>
            </a:r>
          </a:p>
          <a:p>
            <a:r>
              <a:rPr lang="en-US" sz="2000" b="1" dirty="0" smtClean="0"/>
              <a:t>Services and facilities are one of the basics of growing and flourishing solid tourism.</a:t>
            </a:r>
          </a:p>
          <a:p>
            <a:r>
              <a:rPr lang="en-US" sz="2000" b="1" dirty="0" smtClean="0"/>
              <a:t>The reason of this is that tourists usually visit the tourist destination for physical and</a:t>
            </a:r>
          </a:p>
          <a:p>
            <a:r>
              <a:rPr lang="en-US" sz="2000" b="1" dirty="0" smtClean="0"/>
              <a:t>mental relaxation and amusement, any deficiency of services will affect this purpose,</a:t>
            </a:r>
          </a:p>
          <a:p>
            <a:r>
              <a:rPr lang="en-US" sz="2000" b="1" dirty="0" smtClean="0"/>
              <a:t>and may take away their leisure of being in this destination, and in turn this will affect</a:t>
            </a:r>
          </a:p>
          <a:p>
            <a:r>
              <a:rPr lang="en-US" sz="2000" b="1" dirty="0" smtClean="0"/>
              <a:t>the tourist activity.</a:t>
            </a:r>
          </a:p>
          <a:p>
            <a:r>
              <a:rPr lang="en-US" sz="2000" b="1" dirty="0" smtClean="0"/>
              <a:t>All the businesses providing basic and supportive services for travelers also serve local</a:t>
            </a:r>
          </a:p>
          <a:p>
            <a:r>
              <a:rPr lang="en-US" sz="2000" b="1" dirty="0" smtClean="0"/>
              <a:t>resident markets. Restaurants, shops, entertainment, and local transportation businesses</a:t>
            </a:r>
          </a:p>
          <a:p>
            <a:r>
              <a:rPr lang="en-US" sz="2000" b="1" dirty="0" smtClean="0"/>
              <a:t>receive much of their trade and revenues from residents as well as travelers. This</a:t>
            </a:r>
          </a:p>
          <a:p>
            <a:r>
              <a:rPr lang="en-US" sz="2000" b="1" dirty="0" smtClean="0"/>
              <a:t>fundamental influence location. Services depend on attractions, which mean that service</a:t>
            </a:r>
          </a:p>
          <a:p>
            <a:r>
              <a:rPr lang="en-US" sz="2000" b="1" dirty="0" smtClean="0"/>
              <a:t>business function is intimately related to attractions. Therefore, the business sector</a:t>
            </a:r>
          </a:p>
          <a:p>
            <a:r>
              <a:rPr lang="en-US" sz="2000" b="1" dirty="0" smtClean="0"/>
              <a:t>should cooperate on plans for increased developments of attractions </a:t>
            </a:r>
            <a:r>
              <a:rPr lang="en-US" sz="2000" b="1" dirty="0" smtClean="0"/>
              <a:t>[Facilities </a:t>
            </a:r>
            <a:r>
              <a:rPr lang="en-US" sz="2000" b="1" dirty="0" smtClean="0"/>
              <a:t>and Services can be classified </a:t>
            </a:r>
            <a:r>
              <a:rPr lang="en-US" sz="2000" b="1" dirty="0" smtClean="0"/>
              <a:t>to:</a:t>
            </a:r>
          </a:p>
          <a:p>
            <a:pPr marL="457200" indent="-457200">
              <a:buAutoNum type="arabicPeriod"/>
            </a:pPr>
            <a:r>
              <a:rPr lang="en-US" sz="2800" b="1" dirty="0" smtClean="0">
                <a:solidFill>
                  <a:srgbClr val="FF0000"/>
                </a:solidFill>
              </a:rPr>
              <a:t>Accommodations</a:t>
            </a:r>
            <a:r>
              <a:rPr lang="en-US" sz="2800" b="1" dirty="0" smtClean="0">
                <a:solidFill>
                  <a:srgbClr val="FF0000"/>
                </a:solidFill>
              </a:rPr>
              <a:t>: </a:t>
            </a:r>
            <a:endParaRPr lang="en-US" sz="2800" b="1" dirty="0" smtClean="0">
              <a:solidFill>
                <a:srgbClr val="FF0000"/>
              </a:solidFill>
            </a:endParaRPr>
          </a:p>
          <a:p>
            <a:r>
              <a:rPr lang="en-US" sz="2000" b="1" dirty="0" smtClean="0"/>
              <a:t>Accommodation </a:t>
            </a:r>
            <a:r>
              <a:rPr lang="en-US" sz="2000" b="1" dirty="0" smtClean="0"/>
              <a:t>is a term used to encompass the provision of</a:t>
            </a:r>
          </a:p>
          <a:p>
            <a:r>
              <a:rPr lang="en-US" sz="2000" b="1" dirty="0" smtClean="0"/>
              <a:t>bedroom facilities on a commercial basis within the hospitality/tourism industry</a:t>
            </a:r>
            <a:r>
              <a:rPr lang="en-US" sz="2000" b="1" dirty="0" smtClean="0"/>
              <a:t>.</a:t>
            </a:r>
            <a:endParaRPr lang="en-US" sz="2000" b="1" dirty="0" smtClean="0"/>
          </a:p>
        </p:txBody>
      </p:sp>
    </p:spTree>
    <p:extLst>
      <p:ext uri="{BB962C8B-B14F-4D97-AF65-F5344CB8AC3E}">
        <p14:creationId xmlns:p14="http://schemas.microsoft.com/office/powerpoint/2010/main" val="4090982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 y="0"/>
            <a:ext cx="9144000" cy="7355860"/>
          </a:xfrm>
          <a:prstGeom prst="rect">
            <a:avLst/>
          </a:prstGeom>
        </p:spPr>
        <p:txBody>
          <a:bodyPr wrap="square">
            <a:spAutoFit/>
          </a:bodyPr>
          <a:lstStyle/>
          <a:p>
            <a:r>
              <a:rPr lang="en-US" sz="2400" b="1" dirty="0" smtClean="0"/>
              <a:t>2</a:t>
            </a:r>
            <a:r>
              <a:rPr lang="en-US" sz="2400" b="1" dirty="0" smtClean="0"/>
              <a:t>. </a:t>
            </a:r>
            <a:r>
              <a:rPr lang="en-US" sz="2800" b="1" dirty="0" smtClean="0">
                <a:solidFill>
                  <a:srgbClr val="FF0000"/>
                </a:solidFill>
              </a:rPr>
              <a:t>Catering</a:t>
            </a:r>
            <a:r>
              <a:rPr lang="en-US" sz="2400" b="1" dirty="0" smtClean="0"/>
              <a:t>: this includes establishments to serve food and drinks for tourists, such as</a:t>
            </a:r>
          </a:p>
          <a:p>
            <a:r>
              <a:rPr lang="en-US" sz="2400" b="1" dirty="0" smtClean="0"/>
              <a:t>restaurants and cafeterias, also cafes that provide this kind of services. </a:t>
            </a:r>
            <a:r>
              <a:rPr lang="en-US" sz="2400" b="1" dirty="0" smtClean="0"/>
              <a:t>residents</a:t>
            </a:r>
            <a:r>
              <a:rPr lang="en-US" sz="2400" b="1" dirty="0" smtClean="0"/>
              <a:t>, in addition to serving food and drinks.</a:t>
            </a:r>
          </a:p>
          <a:p>
            <a:r>
              <a:rPr lang="en-US" sz="2400" b="1" dirty="0" smtClean="0"/>
              <a:t>3. </a:t>
            </a:r>
            <a:r>
              <a:rPr lang="en-US" sz="2800" b="1" dirty="0" smtClean="0">
                <a:solidFill>
                  <a:srgbClr val="FF0000"/>
                </a:solidFill>
              </a:rPr>
              <a:t>Shopping</a:t>
            </a:r>
            <a:r>
              <a:rPr lang="en-US" sz="2400" b="1" dirty="0" smtClean="0"/>
              <a:t>: this includes every form of buildings and districts that provide exigencies</a:t>
            </a:r>
          </a:p>
          <a:p>
            <a:r>
              <a:rPr lang="en-US" sz="2400" b="1" dirty="0" smtClean="0"/>
              <a:t>for tourists, in addition to provide tourist souvenirs and other types of goods, such as</a:t>
            </a:r>
          </a:p>
          <a:p>
            <a:r>
              <a:rPr lang="en-US" sz="2400" b="1" dirty="0" smtClean="0"/>
              <a:t>shopping markets, centers, and malls.</a:t>
            </a:r>
          </a:p>
          <a:p>
            <a:r>
              <a:rPr lang="en-US" sz="2400" b="1" dirty="0" smtClean="0"/>
              <a:t>4. </a:t>
            </a:r>
            <a:r>
              <a:rPr lang="en-US" sz="2800" b="1" dirty="0" smtClean="0">
                <a:solidFill>
                  <a:srgbClr val="FF0000"/>
                </a:solidFill>
              </a:rPr>
              <a:t>Transportation</a:t>
            </a:r>
            <a:r>
              <a:rPr lang="en-US" sz="2400" b="1" dirty="0" smtClean="0"/>
              <a:t>:</a:t>
            </a:r>
          </a:p>
          <a:p>
            <a:r>
              <a:rPr lang="en-US" sz="2400" b="1" dirty="0" smtClean="0"/>
              <a:t>Transportation (carriage) in its broadest sense is one of the pillars of tourism and</a:t>
            </a:r>
          </a:p>
          <a:p>
            <a:r>
              <a:rPr lang="en-US" sz="2400" b="1" dirty="0" smtClean="0"/>
              <a:t>highlighted components of the system </a:t>
            </a:r>
            <a:r>
              <a:rPr lang="en-US" sz="2400" b="1" dirty="0" smtClean="0"/>
              <a:t>tourist.</a:t>
            </a:r>
          </a:p>
          <a:p>
            <a:r>
              <a:rPr lang="en-US" sz="2400" b="1" dirty="0"/>
              <a:t>5. </a:t>
            </a:r>
            <a:r>
              <a:rPr lang="en-US" sz="2800" b="1" dirty="0">
                <a:solidFill>
                  <a:srgbClr val="FF0000"/>
                </a:solidFill>
              </a:rPr>
              <a:t>Infrastructures</a:t>
            </a:r>
            <a:r>
              <a:rPr lang="en-US" sz="2400" b="1" dirty="0"/>
              <a:t>:</a:t>
            </a:r>
          </a:p>
          <a:p>
            <a:r>
              <a:rPr lang="en-US" sz="2400" b="1" dirty="0"/>
              <a:t>Infrastructure includes all forms of construction required by an inhabited area in</a:t>
            </a:r>
          </a:p>
          <a:p>
            <a:r>
              <a:rPr lang="en-US" sz="2400" b="1" dirty="0"/>
              <a:t>communication with the outside world, which support and make economic development</a:t>
            </a:r>
          </a:p>
          <a:p>
            <a:r>
              <a:rPr lang="en-US" sz="2400" b="1" dirty="0" smtClean="0"/>
              <a:t>. </a:t>
            </a:r>
            <a:endParaRPr lang="en-US" sz="2400" b="1" dirty="0"/>
          </a:p>
        </p:txBody>
      </p:sp>
    </p:spTree>
    <p:extLst>
      <p:ext uri="{BB962C8B-B14F-4D97-AF65-F5344CB8AC3E}">
        <p14:creationId xmlns:p14="http://schemas.microsoft.com/office/powerpoint/2010/main" val="197715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
            <a:ext cx="8534399"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75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763000" cy="2369880"/>
          </a:xfrm>
          <a:prstGeom prst="rect">
            <a:avLst/>
          </a:prstGeom>
        </p:spPr>
        <p:txBody>
          <a:bodyPr wrap="square">
            <a:spAutoFit/>
          </a:bodyPr>
          <a:lstStyle/>
          <a:p>
            <a:r>
              <a:rPr lang="en-US" sz="2800" b="1" dirty="0" smtClean="0"/>
              <a:t>the </a:t>
            </a:r>
            <a:r>
              <a:rPr lang="en-US" sz="2800" b="1" dirty="0" smtClean="0"/>
              <a:t>urban environment </a:t>
            </a:r>
            <a:r>
              <a:rPr lang="en-US" dirty="0" smtClean="0"/>
              <a:t>:</a:t>
            </a:r>
          </a:p>
          <a:p>
            <a:r>
              <a:rPr lang="en-US" sz="2400" b="1" dirty="0" smtClean="0">
                <a:solidFill>
                  <a:srgbClr val="FF0000"/>
                </a:solidFill>
              </a:rPr>
              <a:t>is </a:t>
            </a:r>
            <a:r>
              <a:rPr lang="en-US" sz="2400" b="1" dirty="0" smtClean="0">
                <a:solidFill>
                  <a:srgbClr val="FF0000"/>
                </a:solidFill>
              </a:rPr>
              <a:t>a set of basic elements (monuments,</a:t>
            </a:r>
          </a:p>
          <a:p>
            <a:r>
              <a:rPr lang="en-US" sz="2400" b="1" dirty="0" smtClean="0">
                <a:solidFill>
                  <a:srgbClr val="FF0000"/>
                </a:solidFill>
              </a:rPr>
              <a:t>streets and plazas) that are related and have certain physical and functional</a:t>
            </a:r>
          </a:p>
          <a:p>
            <a:r>
              <a:rPr lang="en-US" sz="2400" b="1" dirty="0" smtClean="0">
                <a:solidFill>
                  <a:srgbClr val="FF0000"/>
                </a:solidFill>
              </a:rPr>
              <a:t>characters that determines the general character of an urban environment</a:t>
            </a:r>
            <a:r>
              <a:rPr lang="en-US" sz="2400" b="1" dirty="0" smtClean="0">
                <a:solidFill>
                  <a:srgbClr val="FF0000"/>
                </a:solidFill>
              </a:rPr>
              <a:t>.</a:t>
            </a:r>
            <a:endParaRPr lang="en-US" sz="2400" b="1" dirty="0" smtClean="0">
              <a:solidFill>
                <a:srgbClr val="FF0000"/>
              </a:solidFill>
            </a:endParaRPr>
          </a:p>
        </p:txBody>
      </p:sp>
      <p:sp>
        <p:nvSpPr>
          <p:cNvPr id="3" name="Rectangle 2"/>
          <p:cNvSpPr/>
          <p:nvPr/>
        </p:nvSpPr>
        <p:spPr>
          <a:xfrm>
            <a:off x="304800" y="2743200"/>
            <a:ext cx="8077200" cy="3785652"/>
          </a:xfrm>
          <a:prstGeom prst="rect">
            <a:avLst/>
          </a:prstGeom>
        </p:spPr>
        <p:txBody>
          <a:bodyPr wrap="square">
            <a:spAutoFit/>
          </a:bodyPr>
          <a:lstStyle/>
          <a:p>
            <a:r>
              <a:rPr lang="en-US" sz="2400" b="1" dirty="0" smtClean="0"/>
              <a:t>Certainly those categories might overlap (for example, a historic city may include a</a:t>
            </a:r>
          </a:p>
          <a:p>
            <a:r>
              <a:rPr lang="en-US" sz="2400" b="1" dirty="0" smtClean="0"/>
              <a:t>religious place, or a religious city may have certain natural qualities that attract</a:t>
            </a:r>
          </a:p>
          <a:p>
            <a:r>
              <a:rPr lang="en-US" sz="2400" b="1" dirty="0" smtClean="0"/>
              <a:t>tourist as well), but generally, a main property of an urban area is more likely to</a:t>
            </a:r>
          </a:p>
          <a:p>
            <a:r>
              <a:rPr lang="en-US" sz="2400" b="1" dirty="0" smtClean="0"/>
              <a:t>be the cause of being classified as a tourist region inside a city. The major</a:t>
            </a:r>
          </a:p>
          <a:p>
            <a:r>
              <a:rPr lang="en-US" sz="2400" b="1" dirty="0" smtClean="0"/>
              <a:t>attraction feature will determine the type of urban tourism in the city</a:t>
            </a:r>
            <a:r>
              <a:rPr lang="en-US" sz="2400" b="1" dirty="0" smtClean="0"/>
              <a:t>.</a:t>
            </a:r>
            <a:endParaRPr lang="en-US" sz="2400" b="1" dirty="0" smtClean="0"/>
          </a:p>
        </p:txBody>
      </p:sp>
    </p:spTree>
    <p:extLst>
      <p:ext uri="{BB962C8B-B14F-4D97-AF65-F5344CB8AC3E}">
        <p14:creationId xmlns:p14="http://schemas.microsoft.com/office/powerpoint/2010/main" val="251141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9144000" cy="6001643"/>
          </a:xfrm>
          <a:prstGeom prst="rect">
            <a:avLst/>
          </a:prstGeom>
        </p:spPr>
        <p:txBody>
          <a:bodyPr wrap="square">
            <a:spAutoFit/>
          </a:bodyPr>
          <a:lstStyle/>
          <a:p>
            <a:r>
              <a:rPr lang="en-US" sz="2800" b="1" dirty="0" smtClean="0"/>
              <a:t>INTRODUCTION</a:t>
            </a:r>
          </a:p>
          <a:p>
            <a:r>
              <a:rPr lang="en-US" sz="2000" b="1" dirty="0" smtClean="0"/>
              <a:t>Tourism is an important economical activity for host countries, and good communication</a:t>
            </a:r>
          </a:p>
          <a:p>
            <a:r>
              <a:rPr lang="en-US" sz="2000" b="1" dirty="0" smtClean="0"/>
              <a:t>mean between different cultures. In the latest years, many countries had paid great deal </a:t>
            </a:r>
            <a:r>
              <a:rPr lang="en-US" sz="2000" b="1" dirty="0" smtClean="0"/>
              <a:t>of attention </a:t>
            </a:r>
            <a:r>
              <a:rPr lang="en-US" sz="2000" b="1" dirty="0" smtClean="0"/>
              <a:t>for tourism as a strong economical resource, this caused competition </a:t>
            </a:r>
            <a:r>
              <a:rPr lang="en-US" sz="2000" b="1" dirty="0" smtClean="0"/>
              <a:t>between them </a:t>
            </a:r>
            <a:r>
              <a:rPr lang="en-US" sz="2000" b="1" dirty="0" smtClean="0"/>
              <a:t>in order to attract visitors.</a:t>
            </a:r>
          </a:p>
          <a:p>
            <a:r>
              <a:rPr lang="en-US" sz="2000" b="1" dirty="0" smtClean="0"/>
              <a:t>Urban Tourism, or “tourism of cities”, is one of the growing orientations; many cities </a:t>
            </a:r>
            <a:r>
              <a:rPr lang="en-US" sz="2000" b="1" dirty="0" smtClean="0"/>
              <a:t>are trying </a:t>
            </a:r>
            <a:r>
              <a:rPr lang="en-US" sz="2000" b="1" dirty="0" smtClean="0"/>
              <a:t>to develop tempting environments, taking advantage of available heritage, religious</a:t>
            </a:r>
            <a:r>
              <a:rPr lang="en-US" sz="2000" b="1" dirty="0" smtClean="0"/>
              <a:t>, cultural</a:t>
            </a:r>
            <a:r>
              <a:rPr lang="en-US" sz="2000" b="1" dirty="0" smtClean="0"/>
              <a:t>, entertainment, and other attractions</a:t>
            </a:r>
            <a:r>
              <a:rPr lang="en-US" sz="2000" b="1" dirty="0" smtClean="0"/>
              <a:t>.</a:t>
            </a:r>
          </a:p>
          <a:p>
            <a:endParaRPr lang="en-US" sz="2000" b="1" dirty="0" smtClean="0"/>
          </a:p>
          <a:p>
            <a:r>
              <a:rPr lang="en-US" sz="2400" b="1" dirty="0" smtClean="0">
                <a:solidFill>
                  <a:srgbClr val="FF0000"/>
                </a:solidFill>
              </a:rPr>
              <a:t>This paper  research is attempting to demonstrate the possibility of developing a physical urban environment in general to increasing and promoting the tourism facilities in the center of city </a:t>
            </a:r>
            <a:r>
              <a:rPr lang="en-US" sz="2400" b="1" dirty="0" smtClean="0">
                <a:solidFill>
                  <a:srgbClr val="FF0000"/>
                </a:solidFill>
              </a:rPr>
              <a:t>.</a:t>
            </a:r>
          </a:p>
          <a:p>
            <a:endParaRPr lang="en-US" sz="2400" b="1" dirty="0" smtClean="0">
              <a:solidFill>
                <a:srgbClr val="FF0000"/>
              </a:solidFill>
            </a:endParaRPr>
          </a:p>
          <a:p>
            <a:r>
              <a:rPr lang="en-US" sz="2000" b="1" dirty="0" smtClean="0"/>
              <a:t>The paper take Erbil city center as example to clarify the relation between the elements of urban environment and the tourism facilities  also This importance of city that  is drained from its cultural heritage value represented by</a:t>
            </a:r>
          </a:p>
          <a:p>
            <a:r>
              <a:rPr lang="en-US" sz="2000" b="1" dirty="0" smtClean="0"/>
              <a:t>the citadel that is the core of the area</a:t>
            </a:r>
          </a:p>
        </p:txBody>
      </p:sp>
    </p:spTree>
    <p:extLst>
      <p:ext uri="{BB962C8B-B14F-4D97-AF65-F5344CB8AC3E}">
        <p14:creationId xmlns:p14="http://schemas.microsoft.com/office/powerpoint/2010/main" val="2857704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534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238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4" y="345950"/>
            <a:ext cx="9379152" cy="527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4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457200"/>
            <a:ext cx="9208524"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821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 y="228599"/>
            <a:ext cx="9068561" cy="64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566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96400" cy="699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66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063198"/>
          </a:xfrm>
          <a:prstGeom prst="rect">
            <a:avLst/>
          </a:prstGeom>
        </p:spPr>
        <p:txBody>
          <a:bodyPr wrap="square">
            <a:spAutoFit/>
          </a:bodyPr>
          <a:lstStyle/>
          <a:p>
            <a:r>
              <a:rPr lang="en-US" sz="2800" b="1" dirty="0" smtClean="0"/>
              <a:t>Designing </a:t>
            </a:r>
            <a:r>
              <a:rPr lang="en-US" sz="2800" b="1" dirty="0" smtClean="0"/>
              <a:t>tourist districts</a:t>
            </a:r>
          </a:p>
          <a:p>
            <a:r>
              <a:rPr lang="en-US" sz="2400" b="1" dirty="0" smtClean="0">
                <a:solidFill>
                  <a:srgbClr val="FF0000"/>
                </a:solidFill>
              </a:rPr>
              <a:t>Tourist districts include tourist attractions and areas that are prepared for receiving</a:t>
            </a:r>
          </a:p>
          <a:p>
            <a:r>
              <a:rPr lang="en-US" sz="2400" b="1" dirty="0" smtClean="0">
                <a:solidFill>
                  <a:srgbClr val="FF0000"/>
                </a:solidFill>
              </a:rPr>
              <a:t>tourists and meet their needs and satisfaction. In addition to new parts, the designs for</a:t>
            </a:r>
          </a:p>
          <a:p>
            <a:r>
              <a:rPr lang="en-US" sz="2400" b="1" dirty="0" smtClean="0">
                <a:solidFill>
                  <a:srgbClr val="FF0000"/>
                </a:solidFill>
              </a:rPr>
              <a:t>these places include the processes of rehabilitation, maintenance and providing services</a:t>
            </a:r>
          </a:p>
          <a:p>
            <a:r>
              <a:rPr lang="en-US" sz="2400" b="1" dirty="0" smtClean="0">
                <a:solidFill>
                  <a:srgbClr val="FF0000"/>
                </a:solidFill>
              </a:rPr>
              <a:t>and infrastructure in order to be fit to receive visitors. </a:t>
            </a:r>
            <a:endParaRPr lang="en-US" sz="2400" b="1" dirty="0" smtClean="0">
              <a:solidFill>
                <a:srgbClr val="FF0000"/>
              </a:solidFill>
            </a:endParaRPr>
          </a:p>
          <a:p>
            <a:r>
              <a:rPr lang="en-US" sz="2400" b="1" dirty="0" smtClean="0"/>
              <a:t>Tourism </a:t>
            </a:r>
            <a:r>
              <a:rPr lang="en-US" sz="2400" b="1" dirty="0" smtClean="0"/>
              <a:t>could </a:t>
            </a:r>
            <a:r>
              <a:rPr lang="en-US" sz="2400" b="1" dirty="0" smtClean="0"/>
              <a:t>help :</a:t>
            </a:r>
          </a:p>
          <a:p>
            <a:r>
              <a:rPr lang="en-US" sz="2400" b="1" dirty="0" smtClean="0"/>
              <a:t> 1- change </a:t>
            </a:r>
            <a:r>
              <a:rPr lang="en-US" sz="2400" b="1" dirty="0" smtClean="0"/>
              <a:t>in the image of a city and raise its profile and this in turn</a:t>
            </a:r>
          </a:p>
          <a:p>
            <a:r>
              <a:rPr lang="en-US" sz="2400" b="1" dirty="0" smtClean="0"/>
              <a:t>would assist it to attract various types of investment. </a:t>
            </a:r>
            <a:endParaRPr lang="en-US" sz="2400" b="1" dirty="0" smtClean="0"/>
          </a:p>
          <a:p>
            <a:r>
              <a:rPr lang="en-US" sz="2400" b="1" dirty="0" smtClean="0"/>
              <a:t>2- Tourism </a:t>
            </a:r>
            <a:r>
              <a:rPr lang="en-US" sz="2400" b="1" dirty="0" smtClean="0"/>
              <a:t>would also help </a:t>
            </a:r>
            <a:r>
              <a:rPr lang="en-US" sz="2400" b="1" dirty="0" smtClean="0"/>
              <a:t>physical regeneration </a:t>
            </a:r>
            <a:r>
              <a:rPr lang="en-US" sz="2400" b="1" dirty="0" smtClean="0"/>
              <a:t>as new resources such as visitor attractions and convention </a:t>
            </a:r>
            <a:r>
              <a:rPr lang="en-US" sz="2400" b="1" dirty="0" smtClean="0"/>
              <a:t>centers </a:t>
            </a:r>
            <a:r>
              <a:rPr lang="en-US" sz="2400" b="1" dirty="0" smtClean="0"/>
              <a:t>were</a:t>
            </a:r>
          </a:p>
          <a:p>
            <a:r>
              <a:rPr lang="en-US" sz="2400" b="1" dirty="0" smtClean="0"/>
              <a:t>built on derelict or under-used land and ancillary activities brought back in to use old</a:t>
            </a:r>
          </a:p>
          <a:p>
            <a:r>
              <a:rPr lang="en-US" sz="2400" b="1" dirty="0" smtClean="0"/>
              <a:t>Buildings.</a:t>
            </a:r>
            <a:endParaRPr lang="en-US" sz="2400" b="1" dirty="0" smtClean="0"/>
          </a:p>
        </p:txBody>
      </p:sp>
    </p:spTree>
    <p:extLst>
      <p:ext uri="{BB962C8B-B14F-4D97-AF65-F5344CB8AC3E}">
        <p14:creationId xmlns:p14="http://schemas.microsoft.com/office/powerpoint/2010/main" val="1433166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6" y="762000"/>
            <a:ext cx="9122113"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77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61" y="685800"/>
            <a:ext cx="8880616"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975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915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935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0666"/>
            <a:ext cx="8839200" cy="6617196"/>
          </a:xfrm>
          <a:prstGeom prst="rect">
            <a:avLst/>
          </a:prstGeom>
        </p:spPr>
        <p:txBody>
          <a:bodyPr wrap="square">
            <a:spAutoFit/>
          </a:bodyPr>
          <a:lstStyle/>
          <a:p>
            <a:pPr algn="ctr"/>
            <a:r>
              <a:rPr lang="en-US" sz="2800" b="1" dirty="0" smtClean="0">
                <a:solidFill>
                  <a:srgbClr val="FF0000"/>
                </a:solidFill>
              </a:rPr>
              <a:t>Erbil </a:t>
            </a:r>
            <a:r>
              <a:rPr lang="en-US" sz="2800" b="1" dirty="0" smtClean="0">
                <a:solidFill>
                  <a:srgbClr val="FF0000"/>
                </a:solidFill>
              </a:rPr>
              <a:t>City Centre</a:t>
            </a:r>
          </a:p>
          <a:p>
            <a:r>
              <a:rPr lang="en-US" sz="2400" b="1" dirty="0" smtClean="0"/>
              <a:t>Erbil city </a:t>
            </a:r>
            <a:r>
              <a:rPr lang="en-US" sz="2400" b="1" dirty="0" smtClean="0"/>
              <a:t>center </a:t>
            </a:r>
            <a:r>
              <a:rPr lang="en-US" sz="2400" b="1" dirty="0" smtClean="0"/>
              <a:t>was selected because of the following characteristics:</a:t>
            </a:r>
          </a:p>
          <a:p>
            <a:r>
              <a:rPr lang="en-US" sz="2400" b="1" dirty="0" smtClean="0"/>
              <a:t>1</a:t>
            </a:r>
            <a:r>
              <a:rPr lang="en-US" sz="2800" b="1" dirty="0" smtClean="0">
                <a:solidFill>
                  <a:srgbClr val="FF0000"/>
                </a:solidFill>
              </a:rPr>
              <a:t>. Cultural Heritage </a:t>
            </a:r>
            <a:r>
              <a:rPr lang="en-US" sz="2800" b="1" dirty="0" smtClean="0">
                <a:solidFill>
                  <a:srgbClr val="FF0000"/>
                </a:solidFill>
              </a:rPr>
              <a:t>value</a:t>
            </a:r>
            <a:r>
              <a:rPr lang="en-US" sz="2400" b="1" dirty="0" smtClean="0"/>
              <a:t>.</a:t>
            </a:r>
            <a:endParaRPr lang="en-US" sz="2400" b="1" dirty="0" smtClean="0"/>
          </a:p>
          <a:p>
            <a:r>
              <a:rPr lang="en-US" sz="2400" b="1" dirty="0" smtClean="0"/>
              <a:t>Historically, Erbil is believed to be one of the oldest continuously inhabited cities in </a:t>
            </a:r>
            <a:r>
              <a:rPr lang="en-US" sz="2400" b="1" dirty="0" smtClean="0"/>
              <a:t>the World.</a:t>
            </a:r>
            <a:endParaRPr lang="en-US" sz="2400" b="1" dirty="0" smtClean="0"/>
          </a:p>
          <a:p>
            <a:r>
              <a:rPr lang="en-US" sz="2400" b="1" dirty="0" smtClean="0"/>
              <a:t>include the 8,000 year old Citadel of Irbil, which claims to be one of the </a:t>
            </a:r>
            <a:r>
              <a:rPr lang="en-US" sz="2400" b="1" dirty="0" smtClean="0"/>
              <a:t>longest continuously </a:t>
            </a:r>
            <a:r>
              <a:rPr lang="en-US" sz="2400" b="1" dirty="0" smtClean="0"/>
              <a:t>inhabited walled cities, </a:t>
            </a:r>
            <a:endParaRPr lang="en-US" sz="2400" b="1" dirty="0" smtClean="0"/>
          </a:p>
          <a:p>
            <a:r>
              <a:rPr lang="en-US" sz="2400" b="1" dirty="0" smtClean="0"/>
              <a:t>2</a:t>
            </a:r>
            <a:r>
              <a:rPr lang="en-US" sz="2400" b="1" dirty="0" smtClean="0"/>
              <a:t>. </a:t>
            </a:r>
            <a:r>
              <a:rPr lang="en-US" sz="2800" b="1" dirty="0" smtClean="0">
                <a:solidFill>
                  <a:srgbClr val="FF0000"/>
                </a:solidFill>
              </a:rPr>
              <a:t>Location importance</a:t>
            </a:r>
            <a:r>
              <a:rPr lang="en-US" sz="2400" b="1" dirty="0" smtClean="0"/>
              <a:t>:</a:t>
            </a:r>
          </a:p>
          <a:p>
            <a:r>
              <a:rPr lang="en-US" sz="2400" b="1" dirty="0" smtClean="0"/>
              <a:t>Erbil city </a:t>
            </a:r>
            <a:r>
              <a:rPr lang="en-US" sz="2400" b="1" dirty="0" smtClean="0"/>
              <a:t>center </a:t>
            </a:r>
            <a:r>
              <a:rPr lang="en-US" sz="2400" b="1" dirty="0" smtClean="0"/>
              <a:t>is located in the </a:t>
            </a:r>
            <a:r>
              <a:rPr lang="en-US" sz="2400" b="1" dirty="0" smtClean="0"/>
              <a:t>center </a:t>
            </a:r>
            <a:r>
              <a:rPr lang="en-US" sz="2400" b="1" dirty="0" smtClean="0"/>
              <a:t>of centralized city, that makes it the </a:t>
            </a:r>
            <a:r>
              <a:rPr lang="en-US" sz="2400" b="1" dirty="0" smtClean="0"/>
              <a:t>beating heart </a:t>
            </a:r>
            <a:r>
              <a:rPr lang="en-US" sz="2400" b="1" dirty="0" smtClean="0"/>
              <a:t>of the city and the </a:t>
            </a:r>
            <a:r>
              <a:rPr lang="en-US" sz="2400" b="1" dirty="0" smtClean="0"/>
              <a:t>center </a:t>
            </a:r>
            <a:r>
              <a:rPr lang="en-US" sz="2400" b="1" dirty="0" smtClean="0"/>
              <a:t>for commercial activities.</a:t>
            </a:r>
          </a:p>
          <a:p>
            <a:r>
              <a:rPr lang="en-US" sz="2400" b="1" dirty="0" smtClean="0"/>
              <a:t>3. </a:t>
            </a:r>
            <a:r>
              <a:rPr lang="en-US" sz="2800" b="1" dirty="0" smtClean="0">
                <a:solidFill>
                  <a:srgbClr val="FF0000"/>
                </a:solidFill>
              </a:rPr>
              <a:t>Architectural and planning value</a:t>
            </a:r>
            <a:r>
              <a:rPr lang="en-US" sz="2400" b="1" dirty="0" smtClean="0"/>
              <a:t>:</a:t>
            </a:r>
          </a:p>
          <a:p>
            <a:r>
              <a:rPr lang="en-US" sz="2400" b="1" dirty="0" smtClean="0"/>
              <a:t>Erbil city </a:t>
            </a:r>
            <a:r>
              <a:rPr lang="en-US" sz="2400" b="1" dirty="0" smtClean="0"/>
              <a:t>center </a:t>
            </a:r>
            <a:r>
              <a:rPr lang="en-US" sz="2400" b="1" dirty="0" smtClean="0"/>
              <a:t>has architectural and planning values represented by the </a:t>
            </a:r>
            <a:r>
              <a:rPr lang="en-US" sz="2400" b="1" dirty="0" smtClean="0"/>
              <a:t>traditional houses </a:t>
            </a:r>
            <a:r>
              <a:rPr lang="en-US" sz="2400" b="1" dirty="0" smtClean="0"/>
              <a:t>and markets in and outside the citadel, such as the traditional houses in Arab and</a:t>
            </a:r>
          </a:p>
          <a:p>
            <a:r>
              <a:rPr lang="en-US" sz="2400" b="1" dirty="0" err="1" smtClean="0"/>
              <a:t>Khankah</a:t>
            </a:r>
            <a:r>
              <a:rPr lang="en-US" sz="2400" b="1" dirty="0" smtClean="0"/>
              <a:t> </a:t>
            </a:r>
            <a:r>
              <a:rPr lang="en-US" sz="2400" b="1" dirty="0" err="1" smtClean="0"/>
              <a:t>mahallas</a:t>
            </a:r>
            <a:r>
              <a:rPr lang="en-US" sz="2400" b="1" dirty="0" smtClean="0"/>
              <a:t>, and the </a:t>
            </a:r>
            <a:r>
              <a:rPr lang="en-US" sz="2400" b="1" dirty="0" err="1" smtClean="0"/>
              <a:t>quaissarya</a:t>
            </a:r>
            <a:r>
              <a:rPr lang="en-US" sz="2400" b="1" dirty="0" smtClean="0"/>
              <a:t> type of the Great Bazar.</a:t>
            </a:r>
            <a:endParaRPr lang="en-US" sz="2400" b="1" dirty="0"/>
          </a:p>
        </p:txBody>
      </p:sp>
    </p:spTree>
    <p:extLst>
      <p:ext uri="{BB962C8B-B14F-4D97-AF65-F5344CB8AC3E}">
        <p14:creationId xmlns:p14="http://schemas.microsoft.com/office/powerpoint/2010/main" val="286689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692771"/>
          </a:xfrm>
          <a:prstGeom prst="rect">
            <a:avLst/>
          </a:prstGeom>
        </p:spPr>
        <p:txBody>
          <a:bodyPr wrap="square">
            <a:spAutoFit/>
          </a:bodyPr>
          <a:lstStyle/>
          <a:p>
            <a:r>
              <a:rPr lang="en-US" sz="3200" b="1" dirty="0" smtClean="0">
                <a:solidFill>
                  <a:srgbClr val="FF0000"/>
                </a:solidFill>
              </a:rPr>
              <a:t>tourism</a:t>
            </a:r>
            <a:r>
              <a:rPr lang="en-US" dirty="0" smtClean="0"/>
              <a:t> </a:t>
            </a:r>
          </a:p>
          <a:p>
            <a:r>
              <a:rPr lang="en-US" sz="2400" b="1" dirty="0" smtClean="0"/>
              <a:t>can be defined as: “the activities of people</a:t>
            </a:r>
          </a:p>
          <a:p>
            <a:r>
              <a:rPr lang="en-US" sz="2400" b="1" dirty="0" smtClean="0"/>
              <a:t>travelling for leisure purpose to another place, not for intentions of </a:t>
            </a:r>
            <a:r>
              <a:rPr lang="en-US" sz="2400" b="1" dirty="0" smtClean="0"/>
              <a:t>permanent inhabiting</a:t>
            </a:r>
            <a:r>
              <a:rPr lang="en-US" sz="2400" b="1" dirty="0" smtClean="0"/>
              <a:t>.”</a:t>
            </a:r>
          </a:p>
        </p:txBody>
      </p:sp>
      <p:sp>
        <p:nvSpPr>
          <p:cNvPr id="5" name="Rectangle 4"/>
          <p:cNvSpPr/>
          <p:nvPr/>
        </p:nvSpPr>
        <p:spPr>
          <a:xfrm>
            <a:off x="60960" y="2209800"/>
            <a:ext cx="8153400" cy="2800767"/>
          </a:xfrm>
          <a:prstGeom prst="rect">
            <a:avLst/>
          </a:prstGeom>
        </p:spPr>
        <p:txBody>
          <a:bodyPr wrap="square">
            <a:spAutoFit/>
          </a:bodyPr>
          <a:lstStyle/>
          <a:p>
            <a:r>
              <a:rPr lang="en-US" sz="3200" b="1" dirty="0" smtClean="0">
                <a:solidFill>
                  <a:srgbClr val="FF0000"/>
                </a:solidFill>
              </a:rPr>
              <a:t>Leisure process</a:t>
            </a:r>
          </a:p>
          <a:p>
            <a:r>
              <a:rPr lang="en-US" dirty="0" smtClean="0"/>
              <a:t> </a:t>
            </a:r>
            <a:r>
              <a:rPr lang="en-US" sz="2400" b="1" dirty="0" smtClean="0"/>
              <a:t>can be defined as: the activity or activities that a person carries out </a:t>
            </a:r>
            <a:r>
              <a:rPr lang="en-US" sz="2400" b="1" dirty="0" smtClean="0"/>
              <a:t>at the </a:t>
            </a:r>
            <a:r>
              <a:rPr lang="en-US" sz="2400" b="1" dirty="0" smtClean="0"/>
              <a:t>level of Personal or social levels, at his/her own free time, to get some kind of</a:t>
            </a:r>
          </a:p>
          <a:p>
            <a:r>
              <a:rPr lang="en-US" sz="2400" b="1" dirty="0" smtClean="0"/>
              <a:t>satisfaction or physical or psychological relief. These activities (or activity) might be</a:t>
            </a:r>
          </a:p>
          <a:p>
            <a:r>
              <a:rPr lang="en-US" sz="2400" b="1" dirty="0" smtClean="0"/>
              <a:t>physical, mental, or emotional .</a:t>
            </a:r>
            <a:endParaRPr lang="en-US" dirty="0"/>
          </a:p>
        </p:txBody>
      </p:sp>
    </p:spTree>
    <p:extLst>
      <p:ext uri="{BB962C8B-B14F-4D97-AF65-F5344CB8AC3E}">
        <p14:creationId xmlns:p14="http://schemas.microsoft.com/office/powerpoint/2010/main" val="1901626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823960" cy="694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326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39200" cy="7109639"/>
          </a:xfrm>
          <a:prstGeom prst="rect">
            <a:avLst/>
          </a:prstGeom>
        </p:spPr>
        <p:txBody>
          <a:bodyPr wrap="square">
            <a:spAutoFit/>
          </a:bodyPr>
          <a:lstStyle/>
          <a:p>
            <a:r>
              <a:rPr lang="en-US" sz="3200" b="1" dirty="0" smtClean="0">
                <a:solidFill>
                  <a:srgbClr val="FF0000"/>
                </a:solidFill>
              </a:rPr>
              <a:t>Analysis of city center of </a:t>
            </a:r>
            <a:r>
              <a:rPr lang="en-US" sz="3200" b="1" dirty="0" err="1" smtClean="0">
                <a:solidFill>
                  <a:srgbClr val="FF0000"/>
                </a:solidFill>
              </a:rPr>
              <a:t>erbil</a:t>
            </a:r>
            <a:r>
              <a:rPr lang="en-US" sz="3200" b="1" dirty="0" smtClean="0">
                <a:solidFill>
                  <a:srgbClr val="FF0000"/>
                </a:solidFill>
              </a:rPr>
              <a:t> :</a:t>
            </a:r>
          </a:p>
          <a:p>
            <a:r>
              <a:rPr lang="en-US" sz="3200" b="1" dirty="0" smtClean="0">
                <a:solidFill>
                  <a:srgbClr val="FF0000"/>
                </a:solidFill>
              </a:rPr>
              <a:t>1</a:t>
            </a:r>
            <a:r>
              <a:rPr lang="en-US" sz="3200" b="1" dirty="0" smtClean="0">
                <a:solidFill>
                  <a:srgbClr val="FF0000"/>
                </a:solidFill>
              </a:rPr>
              <a:t>. Land Uses:</a:t>
            </a:r>
          </a:p>
          <a:p>
            <a:r>
              <a:rPr lang="en-US" dirty="0" smtClean="0"/>
              <a:t>, </a:t>
            </a:r>
            <a:r>
              <a:rPr lang="en-US" sz="2800" b="1" dirty="0" smtClean="0"/>
              <a:t>land uses were classified into three main </a:t>
            </a:r>
            <a:r>
              <a:rPr lang="en-US" sz="2800" b="1" dirty="0" smtClean="0"/>
              <a:t>uses:</a:t>
            </a:r>
            <a:endParaRPr lang="en-US" sz="2800" b="1" dirty="0" smtClean="0"/>
          </a:p>
          <a:p>
            <a:r>
              <a:rPr lang="en-US" sz="2800" b="1" dirty="0" smtClean="0"/>
              <a:t>• </a:t>
            </a:r>
            <a:r>
              <a:rPr lang="en-US" sz="2800" b="1" dirty="0" smtClean="0"/>
              <a:t>Residential: this is represented by the citadel and most of Arab district, </a:t>
            </a:r>
            <a:r>
              <a:rPr lang="en-US" sz="2800" b="1" dirty="0" smtClean="0"/>
              <a:t>and several </a:t>
            </a:r>
            <a:r>
              <a:rPr lang="en-US" sz="2800" b="1" dirty="0" smtClean="0"/>
              <a:t>residences in </a:t>
            </a:r>
            <a:r>
              <a:rPr lang="en-US" sz="2800" b="1" dirty="0" err="1" smtClean="0"/>
              <a:t>Mustawfi</a:t>
            </a:r>
            <a:r>
              <a:rPr lang="en-US" sz="2800" b="1" dirty="0" smtClean="0"/>
              <a:t> and </a:t>
            </a:r>
            <a:r>
              <a:rPr lang="en-US" sz="2800" b="1" dirty="0" err="1" smtClean="0"/>
              <a:t>Khanaka</a:t>
            </a:r>
            <a:r>
              <a:rPr lang="en-US" sz="2800" b="1" dirty="0" smtClean="0"/>
              <a:t> districts. On 2006, the citadel </a:t>
            </a:r>
            <a:r>
              <a:rPr lang="en-US" sz="2800" b="1" dirty="0" smtClean="0"/>
              <a:t>was cleared </a:t>
            </a:r>
            <a:r>
              <a:rPr lang="en-US" sz="2800" b="1" dirty="0" smtClean="0"/>
              <a:t>out from residents for conservation issues.</a:t>
            </a:r>
          </a:p>
          <a:p>
            <a:r>
              <a:rPr lang="en-US" sz="2800" b="1" dirty="0" smtClean="0"/>
              <a:t>• Commercial; this is mainly concentrated in Bazar and </a:t>
            </a:r>
            <a:r>
              <a:rPr lang="en-US" sz="2800" b="1" dirty="0" err="1" smtClean="0"/>
              <a:t>Khanaka</a:t>
            </a:r>
            <a:r>
              <a:rPr lang="en-US" sz="2800" b="1" dirty="0" smtClean="0"/>
              <a:t> districts.</a:t>
            </a:r>
          </a:p>
          <a:p>
            <a:r>
              <a:rPr lang="en-US" sz="2800" b="1" dirty="0" smtClean="0"/>
              <a:t>• </a:t>
            </a:r>
            <a:r>
              <a:rPr lang="en-US" sz="2800" b="1" dirty="0" smtClean="0"/>
              <a:t>Institutional (Governmental): this is concentrated on </a:t>
            </a:r>
            <a:r>
              <a:rPr lang="en-US" sz="2800" b="1" dirty="0" err="1" smtClean="0"/>
              <a:t>Mustawfi</a:t>
            </a:r>
            <a:r>
              <a:rPr lang="en-US" sz="2800" b="1" dirty="0" smtClean="0"/>
              <a:t> district. </a:t>
            </a:r>
            <a:r>
              <a:rPr lang="en-US" sz="2800" b="1" dirty="0" smtClean="0"/>
              <a:t>Mixed uses </a:t>
            </a:r>
            <a:r>
              <a:rPr lang="en-US" sz="2800" b="1" dirty="0" smtClean="0"/>
              <a:t>are limited and generally constrained in Arab district, due to its origin as </a:t>
            </a:r>
            <a:r>
              <a:rPr lang="en-US" sz="2800" b="1" dirty="0" smtClean="0"/>
              <a:t>a residential </a:t>
            </a:r>
            <a:r>
              <a:rPr lang="en-US" sz="2800" b="1" dirty="0" smtClean="0"/>
              <a:t>district, that parts of were transformed into commercial, also some </a:t>
            </a:r>
            <a:r>
              <a:rPr lang="en-US" sz="2800" b="1" dirty="0" smtClean="0"/>
              <a:t>of commercial </a:t>
            </a:r>
            <a:r>
              <a:rPr lang="en-US" sz="2800" b="1" dirty="0" smtClean="0"/>
              <a:t>stores of this district, were transformed into commercial/lodging</a:t>
            </a:r>
          </a:p>
          <a:p>
            <a:r>
              <a:rPr lang="en-US" sz="2800" b="1" dirty="0" smtClean="0"/>
              <a:t>uses</a:t>
            </a:r>
            <a:r>
              <a:rPr lang="en-US" sz="2800" b="1" dirty="0" smtClean="0"/>
              <a:t>.</a:t>
            </a:r>
            <a:endParaRPr lang="en-US" sz="2800" b="1" dirty="0"/>
          </a:p>
        </p:txBody>
      </p:sp>
    </p:spTree>
    <p:extLst>
      <p:ext uri="{BB962C8B-B14F-4D97-AF65-F5344CB8AC3E}">
        <p14:creationId xmlns:p14="http://schemas.microsoft.com/office/powerpoint/2010/main" val="2467752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436551"/>
            <a:ext cx="8991600" cy="588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857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0"/>
            <a:ext cx="8915400" cy="4278094"/>
          </a:xfrm>
          <a:prstGeom prst="rect">
            <a:avLst/>
          </a:prstGeom>
        </p:spPr>
        <p:txBody>
          <a:bodyPr wrap="square">
            <a:spAutoFit/>
          </a:bodyPr>
          <a:lstStyle/>
          <a:p>
            <a:r>
              <a:rPr lang="en-US" sz="2800" b="1" dirty="0" smtClean="0">
                <a:solidFill>
                  <a:srgbClr val="FF0000"/>
                </a:solidFill>
              </a:rPr>
              <a:t>2-</a:t>
            </a:r>
            <a:r>
              <a:rPr lang="en-US" sz="2800" b="1" dirty="0" smtClean="0"/>
              <a:t>. </a:t>
            </a:r>
            <a:r>
              <a:rPr lang="en-US" sz="2800" b="1" dirty="0" smtClean="0">
                <a:solidFill>
                  <a:srgbClr val="FF0000"/>
                </a:solidFill>
              </a:rPr>
              <a:t>Buildings Conditions</a:t>
            </a:r>
            <a:r>
              <a:rPr lang="en-US" sz="2800" b="1" dirty="0" smtClean="0"/>
              <a:t>:</a:t>
            </a:r>
          </a:p>
          <a:p>
            <a:r>
              <a:rPr lang="en-US" sz="2400" b="1" dirty="0" smtClean="0"/>
              <a:t>Most of Erbil city </a:t>
            </a:r>
            <a:r>
              <a:rPr lang="en-US" sz="2400" b="1" dirty="0" smtClean="0"/>
              <a:t>center </a:t>
            </a:r>
            <a:r>
              <a:rPr lang="en-US" sz="2400" b="1" dirty="0" smtClean="0"/>
              <a:t>have poor building conditions in general, specially the </a:t>
            </a:r>
            <a:r>
              <a:rPr lang="en-US" sz="2400" b="1" dirty="0" smtClean="0"/>
              <a:t>old districts</a:t>
            </a:r>
            <a:r>
              <a:rPr lang="en-US" sz="2400" b="1" dirty="0" smtClean="0"/>
              <a:t>, such as the Citadel and the residents in Arab district, </a:t>
            </a:r>
            <a:r>
              <a:rPr lang="en-US" sz="2400" b="1" dirty="0" smtClean="0"/>
              <a:t>was </a:t>
            </a:r>
            <a:r>
              <a:rPr lang="en-US" sz="2400" b="1" dirty="0" smtClean="0"/>
              <a:t>caused as a result of the progress of time and frequent neglect and lack </a:t>
            </a:r>
            <a:r>
              <a:rPr lang="en-US" sz="2400" b="1" dirty="0" smtClean="0"/>
              <a:t>of Maintenance.</a:t>
            </a:r>
            <a:endParaRPr lang="en-US" sz="2400" b="1" dirty="0" smtClean="0"/>
          </a:p>
          <a:p>
            <a:r>
              <a:rPr lang="en-US" sz="2800" b="1" dirty="0" smtClean="0">
                <a:solidFill>
                  <a:srgbClr val="FF0000"/>
                </a:solidFill>
              </a:rPr>
              <a:t>3. Infrastructures :</a:t>
            </a:r>
            <a:endParaRPr lang="en-US" sz="2800" b="1" dirty="0" smtClean="0">
              <a:solidFill>
                <a:srgbClr val="FF0000"/>
              </a:solidFill>
            </a:endParaRPr>
          </a:p>
          <a:p>
            <a:r>
              <a:rPr lang="en-US" sz="2400" b="1" dirty="0" smtClean="0"/>
              <a:t>The city </a:t>
            </a:r>
            <a:r>
              <a:rPr lang="en-US" sz="2400" b="1" dirty="0" smtClean="0"/>
              <a:t>center </a:t>
            </a:r>
            <a:r>
              <a:rPr lang="en-US" sz="2400" b="1" dirty="0" smtClean="0"/>
              <a:t>suffers from severe lack of services and infrastructures, due to </a:t>
            </a:r>
            <a:r>
              <a:rPr lang="en-US" sz="2400" b="1" dirty="0" smtClean="0"/>
              <a:t>many reasons </a:t>
            </a:r>
            <a:r>
              <a:rPr lang="en-US" sz="2400" b="1" dirty="0" smtClean="0"/>
              <a:t>such as neglecting, overloading by users, and lack of maintenance, resulting </a:t>
            </a:r>
            <a:r>
              <a:rPr lang="en-US" sz="2400" b="1" dirty="0" smtClean="0"/>
              <a:t>in damage </a:t>
            </a:r>
            <a:r>
              <a:rPr lang="en-US" sz="2400" b="1" dirty="0" smtClean="0"/>
              <a:t>to many of the services previously created and the lack of interest in the </a:t>
            </a:r>
            <a:r>
              <a:rPr lang="en-US" sz="2400" b="1" dirty="0" smtClean="0"/>
              <a:t>newly created services.</a:t>
            </a:r>
            <a:endParaRPr lang="en-US" sz="2400" b="1" dirty="0" smtClean="0"/>
          </a:p>
        </p:txBody>
      </p:sp>
      <p:sp>
        <p:nvSpPr>
          <p:cNvPr id="4" name="Rectangle 3"/>
          <p:cNvSpPr/>
          <p:nvPr/>
        </p:nvSpPr>
        <p:spPr>
          <a:xfrm>
            <a:off x="0" y="4278094"/>
            <a:ext cx="9144000" cy="2369880"/>
          </a:xfrm>
          <a:prstGeom prst="rect">
            <a:avLst/>
          </a:prstGeom>
        </p:spPr>
        <p:txBody>
          <a:bodyPr wrap="square">
            <a:spAutoFit/>
          </a:bodyPr>
          <a:lstStyle/>
          <a:p>
            <a:r>
              <a:rPr lang="en-US" sz="2800" b="1" dirty="0" smtClean="0">
                <a:solidFill>
                  <a:srgbClr val="FF0000"/>
                </a:solidFill>
              </a:rPr>
              <a:t>4. </a:t>
            </a:r>
            <a:r>
              <a:rPr lang="en-US" sz="2800" b="1" dirty="0">
                <a:solidFill>
                  <a:srgbClr val="FF0000"/>
                </a:solidFill>
              </a:rPr>
              <a:t>Landscape and Open </a:t>
            </a:r>
            <a:r>
              <a:rPr lang="en-US" sz="2800" b="1" dirty="0" smtClean="0">
                <a:solidFill>
                  <a:srgbClr val="FF0000"/>
                </a:solidFill>
              </a:rPr>
              <a:t>Space :</a:t>
            </a:r>
            <a:endParaRPr lang="en-US" sz="2800" b="1" dirty="0">
              <a:solidFill>
                <a:srgbClr val="FF0000"/>
              </a:solidFill>
            </a:endParaRPr>
          </a:p>
          <a:p>
            <a:r>
              <a:rPr lang="en-US" sz="2400" b="1" dirty="0"/>
              <a:t>Open spaces are not largely prevalent in the City Centre area, although there are </a:t>
            </a:r>
            <a:r>
              <a:rPr lang="en-US" sz="2400" b="1" dirty="0" smtClean="0"/>
              <a:t>plans for </a:t>
            </a:r>
            <a:r>
              <a:rPr lang="en-US" sz="2400" b="1" dirty="0"/>
              <a:t>a higher percentage of open spaces throughout the larger city development.</a:t>
            </a:r>
          </a:p>
          <a:p>
            <a:r>
              <a:rPr lang="en-US" sz="2400" b="1" dirty="0"/>
              <a:t>The current parks are large scale parks, which do not meet the needs of local </a:t>
            </a:r>
            <a:r>
              <a:rPr lang="en-US" sz="2400" b="1" dirty="0" smtClean="0"/>
              <a:t>residential communities </a:t>
            </a:r>
            <a:r>
              <a:rPr lang="en-US" sz="2400" b="1" dirty="0"/>
              <a:t>or commercial </a:t>
            </a:r>
            <a:r>
              <a:rPr lang="en-US" sz="2400" b="1" dirty="0" smtClean="0"/>
              <a:t>areas.</a:t>
            </a:r>
            <a:endParaRPr lang="en-US" sz="2400" b="1" dirty="0"/>
          </a:p>
        </p:txBody>
      </p:sp>
    </p:spTree>
    <p:extLst>
      <p:ext uri="{BB962C8B-B14F-4D97-AF65-F5344CB8AC3E}">
        <p14:creationId xmlns:p14="http://schemas.microsoft.com/office/powerpoint/2010/main" val="325778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836982" cy="630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80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92" y="152400"/>
            <a:ext cx="84455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20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3774"/>
            <a:ext cx="7696200" cy="707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646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2" y="457200"/>
            <a:ext cx="8974574"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177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063198"/>
          </a:xfrm>
          <a:prstGeom prst="rect">
            <a:avLst/>
          </a:prstGeom>
        </p:spPr>
        <p:txBody>
          <a:bodyPr wrap="square">
            <a:spAutoFit/>
          </a:bodyPr>
          <a:lstStyle/>
          <a:p>
            <a:r>
              <a:rPr lang="en-US" sz="2800" b="1" dirty="0" smtClean="0">
                <a:solidFill>
                  <a:srgbClr val="FF0000"/>
                </a:solidFill>
              </a:rPr>
              <a:t>5. Traffic and </a:t>
            </a:r>
            <a:r>
              <a:rPr lang="en-US" sz="2800" b="1" dirty="0" smtClean="0">
                <a:solidFill>
                  <a:srgbClr val="FF0000"/>
                </a:solidFill>
              </a:rPr>
              <a:t>Circulation:</a:t>
            </a:r>
            <a:endParaRPr lang="en-US" sz="2800" b="1" dirty="0" smtClean="0">
              <a:solidFill>
                <a:srgbClr val="FF0000"/>
              </a:solidFill>
            </a:endParaRPr>
          </a:p>
          <a:p>
            <a:r>
              <a:rPr lang="en-US" sz="2000" b="1" dirty="0" smtClean="0"/>
              <a:t>Circulation roads include two main types: pedestrian and vehicles. They are divided into</a:t>
            </a:r>
          </a:p>
          <a:p>
            <a:r>
              <a:rPr lang="en-US" sz="2000" b="1" dirty="0" smtClean="0"/>
              <a:t>three forms:</a:t>
            </a:r>
          </a:p>
          <a:p>
            <a:r>
              <a:rPr lang="en-US" sz="2000" b="1" dirty="0" smtClean="0"/>
              <a:t>-Ring roads around the citadel,</a:t>
            </a:r>
          </a:p>
          <a:p>
            <a:r>
              <a:rPr lang="en-US" sz="2000" b="1" dirty="0" smtClean="0"/>
              <a:t>- Radial roads: perpendicular on ring roads, radial from the citadel;</a:t>
            </a:r>
          </a:p>
          <a:p>
            <a:r>
              <a:rPr lang="en-US" sz="2000" b="1" dirty="0" smtClean="0"/>
              <a:t>- Organic streets in the citadel and the old zones in Arab district.</a:t>
            </a:r>
          </a:p>
          <a:p>
            <a:r>
              <a:rPr lang="en-US" sz="2000" b="1" dirty="0" smtClean="0"/>
              <a:t>The main problem of circulation can be summarized by the following:</a:t>
            </a:r>
          </a:p>
          <a:p>
            <a:r>
              <a:rPr lang="en-US" sz="2000" b="1" dirty="0" smtClean="0"/>
              <a:t>• Lack of clarity for junctions between pedestrian and vehicle circulation.</a:t>
            </a:r>
          </a:p>
          <a:p>
            <a:r>
              <a:rPr lang="en-US" sz="2000" b="1" dirty="0" smtClean="0"/>
              <a:t>• The cut of pedestrian circulation between the citadel and the surrounding</a:t>
            </a:r>
          </a:p>
          <a:p>
            <a:r>
              <a:rPr lang="en-US" sz="2000" b="1" dirty="0" smtClean="0"/>
              <a:t>traditional districts, which isolates the citadel and weakening of its importance</a:t>
            </a:r>
          </a:p>
          <a:p>
            <a:r>
              <a:rPr lang="en-US" sz="2000" b="1" dirty="0" smtClean="0"/>
              <a:t>as part of the whole </a:t>
            </a:r>
            <a:r>
              <a:rPr lang="en-US" sz="2000" b="1" dirty="0" smtClean="0"/>
              <a:t>center.</a:t>
            </a:r>
            <a:endParaRPr lang="en-US" sz="2000" b="1" dirty="0" smtClean="0"/>
          </a:p>
          <a:p>
            <a:r>
              <a:rPr lang="en-US" sz="2000" b="1" dirty="0" smtClean="0"/>
              <a:t>• Intersection of pedestrian circulation by vehicle circulation in overloaded zones</a:t>
            </a:r>
          </a:p>
          <a:p>
            <a:r>
              <a:rPr lang="en-US" sz="2000" b="1" dirty="0" smtClean="0"/>
              <a:t>and the lack of good and sufficient parking areas in the district in general.</a:t>
            </a:r>
          </a:p>
          <a:p>
            <a:r>
              <a:rPr lang="en-US" sz="2000" b="1" dirty="0" smtClean="0"/>
              <a:t>• The main function of the area is commercial-cultural, which requires the</a:t>
            </a:r>
          </a:p>
          <a:p>
            <a:r>
              <a:rPr lang="en-US" sz="2000" b="1" dirty="0" smtClean="0"/>
              <a:t>dominance of pedestrian circulation, but the intersection between the two types</a:t>
            </a:r>
          </a:p>
          <a:p>
            <a:r>
              <a:rPr lang="en-US" sz="2000" b="1" dirty="0" smtClean="0"/>
              <a:t>of circulation caused overloading.</a:t>
            </a:r>
          </a:p>
          <a:p>
            <a:r>
              <a:rPr lang="en-US" sz="2000" b="1" dirty="0" smtClean="0"/>
              <a:t>• The two types of circulation suffer from the lack of gradient, which caused a</a:t>
            </a:r>
          </a:p>
          <a:p>
            <a:r>
              <a:rPr lang="en-US" sz="2000" b="1" dirty="0" smtClean="0"/>
              <a:t>negative fusion between them.</a:t>
            </a:r>
            <a:endParaRPr lang="en-US" sz="2000" b="1" dirty="0"/>
          </a:p>
        </p:txBody>
      </p:sp>
    </p:spTree>
    <p:extLst>
      <p:ext uri="{BB962C8B-B14F-4D97-AF65-F5344CB8AC3E}">
        <p14:creationId xmlns:p14="http://schemas.microsoft.com/office/powerpoint/2010/main" val="2176589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81465"/>
            <a:ext cx="8015337" cy="654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49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78" y="990601"/>
            <a:ext cx="8802265" cy="495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35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903" y="152400"/>
            <a:ext cx="8534400" cy="2739211"/>
          </a:xfrm>
          <a:prstGeom prst="rect">
            <a:avLst/>
          </a:prstGeom>
        </p:spPr>
        <p:txBody>
          <a:bodyPr wrap="square">
            <a:spAutoFit/>
          </a:bodyPr>
          <a:lstStyle/>
          <a:p>
            <a:r>
              <a:rPr lang="en-US" sz="2800" b="1" dirty="0" smtClean="0">
                <a:solidFill>
                  <a:srgbClr val="FF0000"/>
                </a:solidFill>
              </a:rPr>
              <a:t>6-.The  Attractions points :</a:t>
            </a:r>
            <a:endParaRPr lang="en-US" sz="2800" b="1" dirty="0" smtClean="0">
              <a:solidFill>
                <a:srgbClr val="FF0000"/>
              </a:solidFill>
            </a:endParaRPr>
          </a:p>
          <a:p>
            <a:r>
              <a:rPr lang="en-US" sz="2400" b="1" dirty="0" smtClean="0"/>
              <a:t>The main attractions in Erbil city </a:t>
            </a:r>
            <a:r>
              <a:rPr lang="en-US" sz="2400" b="1" dirty="0" smtClean="0"/>
              <a:t>center </a:t>
            </a:r>
            <a:r>
              <a:rPr lang="en-US" sz="2400" b="1" dirty="0" smtClean="0"/>
              <a:t>are:</a:t>
            </a:r>
          </a:p>
          <a:p>
            <a:r>
              <a:rPr lang="en-US" sz="2400" b="1" dirty="0" smtClean="0">
                <a:solidFill>
                  <a:srgbClr val="FF0000"/>
                </a:solidFill>
              </a:rPr>
              <a:t>1. Cultural-Heritage Attraction:</a:t>
            </a:r>
          </a:p>
          <a:p>
            <a:r>
              <a:rPr lang="en-US" sz="2400" b="1" dirty="0" smtClean="0"/>
              <a:t>Cultural-heritage attraction in Erbil city </a:t>
            </a:r>
            <a:r>
              <a:rPr lang="en-US" sz="2400" b="1" dirty="0" smtClean="0"/>
              <a:t>center </a:t>
            </a:r>
            <a:r>
              <a:rPr lang="en-US" sz="2400" b="1" dirty="0" smtClean="0"/>
              <a:t>is represented by the distinct</a:t>
            </a:r>
          </a:p>
          <a:p>
            <a:r>
              <a:rPr lang="en-US" sz="2400" b="1" dirty="0" smtClean="0"/>
              <a:t>architectural heritage in Erbil citadel and parts of Arab and </a:t>
            </a:r>
            <a:r>
              <a:rPr lang="en-US" sz="2400" b="1" dirty="0" err="1" smtClean="0"/>
              <a:t>Khanakah</a:t>
            </a:r>
            <a:r>
              <a:rPr lang="en-US" sz="2400" b="1" dirty="0" smtClean="0"/>
              <a:t> districts, except</a:t>
            </a:r>
            <a:endParaRPr lang="en-US" sz="2400" b="1" dirty="0"/>
          </a:p>
        </p:txBody>
      </p:sp>
      <p:sp>
        <p:nvSpPr>
          <p:cNvPr id="7" name="Rectangle 6"/>
          <p:cNvSpPr/>
          <p:nvPr/>
        </p:nvSpPr>
        <p:spPr>
          <a:xfrm>
            <a:off x="152400" y="2858810"/>
            <a:ext cx="3215367" cy="461665"/>
          </a:xfrm>
          <a:prstGeom prst="rect">
            <a:avLst/>
          </a:prstGeom>
        </p:spPr>
        <p:txBody>
          <a:bodyPr wrap="none">
            <a:spAutoFit/>
          </a:bodyPr>
          <a:lstStyle/>
          <a:p>
            <a:r>
              <a:rPr lang="en-US" sz="2400" b="1" dirty="0" smtClean="0">
                <a:solidFill>
                  <a:srgbClr val="FF0000"/>
                </a:solidFill>
              </a:rPr>
              <a:t>2-. </a:t>
            </a:r>
            <a:r>
              <a:rPr lang="en-US" sz="2400" b="1" dirty="0" smtClean="0">
                <a:solidFill>
                  <a:srgbClr val="FF0000"/>
                </a:solidFill>
              </a:rPr>
              <a:t>Shopping Attraction:</a:t>
            </a:r>
            <a:endParaRPr lang="en-US" sz="2400" b="1" dirty="0">
              <a:solidFill>
                <a:srgbClr val="FF0000"/>
              </a:solidFill>
            </a:endParaRPr>
          </a:p>
        </p:txBody>
      </p:sp>
      <p:sp>
        <p:nvSpPr>
          <p:cNvPr id="8" name="Rectangle 7"/>
          <p:cNvSpPr/>
          <p:nvPr/>
        </p:nvSpPr>
        <p:spPr>
          <a:xfrm>
            <a:off x="28246" y="3320475"/>
            <a:ext cx="9191954" cy="2677656"/>
          </a:xfrm>
          <a:prstGeom prst="rect">
            <a:avLst/>
          </a:prstGeom>
        </p:spPr>
        <p:txBody>
          <a:bodyPr wrap="square">
            <a:spAutoFit/>
          </a:bodyPr>
          <a:lstStyle/>
          <a:p>
            <a:r>
              <a:rPr lang="en-US" sz="2400" b="1" dirty="0" smtClean="0"/>
              <a:t>The district is known locally as “</a:t>
            </a:r>
            <a:r>
              <a:rPr lang="en-US" sz="2400" b="1" dirty="0" err="1" smtClean="0"/>
              <a:t>Suq</a:t>
            </a:r>
            <a:r>
              <a:rPr lang="en-US" sz="2400" b="1" dirty="0" smtClean="0"/>
              <a:t> Al </a:t>
            </a:r>
            <a:r>
              <a:rPr lang="en-US" sz="2400" b="1" dirty="0" err="1" smtClean="0"/>
              <a:t>Qalaa</a:t>
            </a:r>
            <a:r>
              <a:rPr lang="en-US" sz="2400" b="1" dirty="0" smtClean="0"/>
              <a:t>” (the market of the citadel) which is the</a:t>
            </a:r>
          </a:p>
          <a:p>
            <a:r>
              <a:rPr lang="en-US" sz="2400" b="1" dirty="0" smtClean="0"/>
              <a:t>main and major shopping district in Erbil. It consists of domestic goods market, general</a:t>
            </a:r>
          </a:p>
          <a:p>
            <a:r>
              <a:rPr lang="en-US" sz="2400" b="1" dirty="0" smtClean="0"/>
              <a:t>clothing, household supplies, computers and electrical devices (hardware) and other</a:t>
            </a:r>
          </a:p>
          <a:p>
            <a:r>
              <a:rPr lang="en-US" sz="2400" b="1" dirty="0" smtClean="0"/>
              <a:t>goods.</a:t>
            </a:r>
            <a:endParaRPr lang="en-US" sz="2400" b="1" dirty="0"/>
          </a:p>
        </p:txBody>
      </p:sp>
    </p:spTree>
    <p:extLst>
      <p:ext uri="{BB962C8B-B14F-4D97-AF65-F5344CB8AC3E}">
        <p14:creationId xmlns:p14="http://schemas.microsoft.com/office/powerpoint/2010/main" val="307676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17130"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391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83" y="762000"/>
            <a:ext cx="8473605"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557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3" y="457200"/>
            <a:ext cx="8926767"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919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46943"/>
            <a:ext cx="8077200" cy="715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933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8840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615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9" y="533400"/>
            <a:ext cx="885643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448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 y="457200"/>
            <a:ext cx="896426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997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0"/>
            <a:ext cx="8001000" cy="2308324"/>
          </a:xfrm>
          <a:prstGeom prst="rect">
            <a:avLst/>
          </a:prstGeom>
        </p:spPr>
        <p:txBody>
          <a:bodyPr wrap="square">
            <a:spAutoFit/>
          </a:bodyPr>
          <a:lstStyle/>
          <a:p>
            <a:r>
              <a:rPr lang="en-US" sz="2400" b="1" dirty="0"/>
              <a:t>This market has tourist values for the following reasons:</a:t>
            </a:r>
          </a:p>
          <a:p>
            <a:r>
              <a:rPr lang="en-US" sz="2400" b="1" dirty="0"/>
              <a:t>- Its cultural heritage value as a traditional market with its organic vernacular </a:t>
            </a:r>
            <a:r>
              <a:rPr lang="en-US" sz="2400" b="1" dirty="0" smtClean="0"/>
              <a:t>urban fabric</a:t>
            </a:r>
            <a:r>
              <a:rPr lang="en-US" sz="2400" b="1" dirty="0"/>
              <a:t>, and narrow alleyways and small shops.</a:t>
            </a:r>
          </a:p>
          <a:p>
            <a:r>
              <a:rPr lang="en-US" sz="2400" b="1" dirty="0"/>
              <a:t>- Its central location and the diversity and comprehensive of its goods</a:t>
            </a:r>
            <a:r>
              <a:rPr lang="en-US" dirty="0"/>
              <a:t>.</a:t>
            </a:r>
          </a:p>
        </p:txBody>
      </p:sp>
      <p:sp>
        <p:nvSpPr>
          <p:cNvPr id="3" name="Rectangle 2"/>
          <p:cNvSpPr/>
          <p:nvPr/>
        </p:nvSpPr>
        <p:spPr>
          <a:xfrm>
            <a:off x="381000" y="2263496"/>
            <a:ext cx="8001000" cy="1200329"/>
          </a:xfrm>
          <a:prstGeom prst="rect">
            <a:avLst/>
          </a:prstGeom>
        </p:spPr>
        <p:txBody>
          <a:bodyPr wrap="square">
            <a:spAutoFit/>
          </a:bodyPr>
          <a:lstStyle/>
          <a:p>
            <a:r>
              <a:rPr lang="en-US" sz="2400" b="1" dirty="0" smtClean="0"/>
              <a:t>- Its </a:t>
            </a:r>
            <a:r>
              <a:rPr lang="en-US" sz="2400" b="1" dirty="0"/>
              <a:t>vitality during daytime and closeness to the most vital districts in the city (such as</a:t>
            </a:r>
          </a:p>
          <a:p>
            <a:r>
              <a:rPr lang="en-US" sz="2400" b="1" dirty="0" err="1"/>
              <a:t>Tairawa</a:t>
            </a:r>
            <a:r>
              <a:rPr lang="en-US" sz="2400" b="1" dirty="0"/>
              <a:t> and </a:t>
            </a:r>
            <a:r>
              <a:rPr lang="en-US" sz="2400" b="1" dirty="0" err="1"/>
              <a:t>Iskan</a:t>
            </a:r>
            <a:r>
              <a:rPr lang="en-US" sz="2400" b="1" dirty="0"/>
              <a:t>.</a:t>
            </a:r>
          </a:p>
        </p:txBody>
      </p:sp>
      <p:sp>
        <p:nvSpPr>
          <p:cNvPr id="4" name="Rectangle 3"/>
          <p:cNvSpPr/>
          <p:nvPr/>
        </p:nvSpPr>
        <p:spPr>
          <a:xfrm>
            <a:off x="228600" y="3361549"/>
            <a:ext cx="8915400" cy="3416320"/>
          </a:xfrm>
          <a:prstGeom prst="rect">
            <a:avLst/>
          </a:prstGeom>
        </p:spPr>
        <p:txBody>
          <a:bodyPr wrap="square">
            <a:spAutoFit/>
          </a:bodyPr>
          <a:lstStyle/>
          <a:p>
            <a:r>
              <a:rPr lang="en-US" sz="2400" b="1" dirty="0"/>
              <a:t>Although as a function, the citadel market almost covers most of the necessary needs</a:t>
            </a:r>
            <a:r>
              <a:rPr lang="en-US" sz="2400" b="1" dirty="0" smtClean="0"/>
              <a:t>, and </a:t>
            </a:r>
            <a:r>
              <a:rPr lang="en-US" sz="2400" b="1" dirty="0"/>
              <a:t>even the accessories, its structure suffers from neglecting the major problems of the</a:t>
            </a:r>
          </a:p>
          <a:p>
            <a:r>
              <a:rPr lang="en-US" sz="2400" b="1" dirty="0"/>
              <a:t>market can be summarized by the flowing:</a:t>
            </a:r>
          </a:p>
          <a:p>
            <a:r>
              <a:rPr lang="en-US" sz="2400" b="1" dirty="0"/>
              <a:t>1. Neglecting for maintenance especially for the old buildings that carries </a:t>
            </a:r>
            <a:r>
              <a:rPr lang="en-US" sz="2400" b="1" dirty="0" smtClean="0"/>
              <a:t>an important </a:t>
            </a:r>
            <a:r>
              <a:rPr lang="en-US" sz="2400" b="1" dirty="0"/>
              <a:t>(folklore) character, which could be used as an important </a:t>
            </a:r>
            <a:r>
              <a:rPr lang="en-US" sz="2400" b="1" dirty="0" smtClean="0"/>
              <a:t>tourist attraction</a:t>
            </a:r>
            <a:r>
              <a:rPr lang="en-US" sz="2400" b="1" dirty="0"/>
              <a:t>, this led for decline in the physical conditions in many buildings</a:t>
            </a:r>
          </a:p>
          <a:p>
            <a:r>
              <a:rPr lang="en-US" sz="2400" b="1" dirty="0"/>
              <a:t>and they were demolished totally or partially.</a:t>
            </a:r>
          </a:p>
        </p:txBody>
      </p:sp>
    </p:spTree>
    <p:extLst>
      <p:ext uri="{BB962C8B-B14F-4D97-AF65-F5344CB8AC3E}">
        <p14:creationId xmlns:p14="http://schemas.microsoft.com/office/powerpoint/2010/main" val="211226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70975"/>
          </a:xfrm>
          <a:prstGeom prst="rect">
            <a:avLst/>
          </a:prstGeom>
        </p:spPr>
        <p:txBody>
          <a:bodyPr wrap="square">
            <a:spAutoFit/>
          </a:bodyPr>
          <a:lstStyle/>
          <a:p>
            <a:r>
              <a:rPr lang="en-US" sz="2400" b="1" dirty="0" smtClean="0"/>
              <a:t>2</a:t>
            </a:r>
            <a:r>
              <a:rPr lang="en-US" sz="2400" b="1" dirty="0" smtClean="0"/>
              <a:t>. Bad condition for finishes and paving, in addition to the esthetic </a:t>
            </a:r>
            <a:r>
              <a:rPr lang="en-US" sz="2400" b="1" dirty="0" smtClean="0"/>
              <a:t>features, especially </a:t>
            </a:r>
            <a:r>
              <a:rPr lang="en-US" sz="2400" b="1" dirty="0" smtClean="0"/>
              <a:t>in old districts.</a:t>
            </a:r>
          </a:p>
          <a:p>
            <a:r>
              <a:rPr lang="en-US" sz="2400" b="1" dirty="0" smtClean="0"/>
              <a:t>3. Bad lighting features.</a:t>
            </a:r>
          </a:p>
          <a:p>
            <a:r>
              <a:rPr lang="en-US" sz="2400" b="1" dirty="0" smtClean="0"/>
              <a:t>4. The market lacks of vitality at nighttime, which makes it uncomfortable, </a:t>
            </a:r>
            <a:r>
              <a:rPr lang="en-US" sz="2400" b="1" dirty="0" smtClean="0"/>
              <a:t>this could </a:t>
            </a:r>
            <a:r>
              <a:rPr lang="en-US" sz="2400" b="1" dirty="0" smtClean="0"/>
              <a:t>affect the tourists most of all hence they are strangers from the district.</a:t>
            </a:r>
          </a:p>
          <a:p>
            <a:r>
              <a:rPr lang="en-US" sz="2400" b="1" dirty="0" smtClean="0"/>
              <a:t>5. Also it was regarded as an important project, </a:t>
            </a:r>
            <a:r>
              <a:rPr lang="en-US" sz="2400" b="1" dirty="0" err="1" smtClean="0"/>
              <a:t>Nishtiman</a:t>
            </a:r>
            <a:r>
              <a:rPr lang="en-US" sz="2400" b="1" dirty="0" smtClean="0"/>
              <a:t> mall </a:t>
            </a:r>
            <a:r>
              <a:rPr lang="en-US" sz="2400" b="1" dirty="0" smtClean="0"/>
              <a:t>has </a:t>
            </a:r>
            <a:r>
              <a:rPr lang="en-US" sz="2400" b="1" dirty="0" smtClean="0"/>
              <a:t>a bad influence on the district for many reasons:</a:t>
            </a:r>
          </a:p>
          <a:p>
            <a:r>
              <a:rPr lang="en-US" sz="2400" b="1" dirty="0" smtClean="0"/>
              <a:t>• It is a huge bulk that competes the monument of citadel</a:t>
            </a:r>
          </a:p>
          <a:p>
            <a:r>
              <a:rPr lang="en-US" sz="2400" b="1" dirty="0" smtClean="0"/>
              <a:t>• Its architectural style and building materials are strange to the</a:t>
            </a:r>
          </a:p>
          <a:p>
            <a:r>
              <a:rPr lang="en-US" sz="2400" b="1" dirty="0" smtClean="0"/>
              <a:t>district’s general character.</a:t>
            </a:r>
          </a:p>
          <a:p>
            <a:r>
              <a:rPr lang="en-US" sz="2400" b="1" dirty="0" smtClean="0"/>
              <a:t>6. The isolation of the citadel from the traditional fabric by the first ring </a:t>
            </a:r>
            <a:r>
              <a:rPr lang="en-US" sz="2400" b="1" dirty="0" smtClean="0"/>
              <a:t>road which </a:t>
            </a:r>
            <a:r>
              <a:rPr lang="en-US" sz="2400" b="1" dirty="0" smtClean="0"/>
              <a:t>gives it the character of a “monument” more than part of the </a:t>
            </a:r>
            <a:r>
              <a:rPr lang="en-US" sz="2400" b="1" dirty="0" smtClean="0"/>
              <a:t>whole fabric </a:t>
            </a:r>
            <a:r>
              <a:rPr lang="en-US" sz="2400" b="1" dirty="0" smtClean="0"/>
              <a:t>of the </a:t>
            </a:r>
            <a:r>
              <a:rPr lang="en-US" sz="2400" b="1" dirty="0" smtClean="0"/>
              <a:t>center.</a:t>
            </a:r>
            <a:endParaRPr lang="en-US" sz="2400" b="1" dirty="0" smtClean="0"/>
          </a:p>
          <a:p>
            <a:r>
              <a:rPr lang="en-US" sz="2400" b="1" dirty="0" smtClean="0"/>
              <a:t>7. Lack of </a:t>
            </a:r>
            <a:r>
              <a:rPr lang="en-US" sz="2400" b="1" dirty="0" smtClean="0"/>
              <a:t>sufficient parking </a:t>
            </a:r>
            <a:r>
              <a:rPr lang="en-US" sz="2400" b="1" dirty="0" smtClean="0"/>
              <a:t>spaces</a:t>
            </a:r>
          </a:p>
          <a:p>
            <a:r>
              <a:rPr lang="en-US" sz="2400" b="1" dirty="0" smtClean="0"/>
              <a:t>8. Intersection </a:t>
            </a:r>
            <a:r>
              <a:rPr lang="en-US" sz="2400" b="1" dirty="0" smtClean="0"/>
              <a:t>of pedestrian with vehicles </a:t>
            </a:r>
            <a:r>
              <a:rPr lang="en-US" sz="2400" b="1" dirty="0" smtClean="0"/>
              <a:t>circulation</a:t>
            </a:r>
          </a:p>
          <a:p>
            <a:r>
              <a:rPr lang="en-US" sz="2400" b="1" dirty="0" smtClean="0"/>
              <a:t>and the dominant </a:t>
            </a:r>
            <a:r>
              <a:rPr lang="en-US" sz="2400" b="1" dirty="0" smtClean="0"/>
              <a:t>of vehicles </a:t>
            </a:r>
            <a:r>
              <a:rPr lang="en-US" sz="2400" b="1" dirty="0" smtClean="0"/>
              <a:t>circulation.</a:t>
            </a:r>
            <a:endParaRPr lang="en-US" sz="2400" b="1" dirty="0"/>
          </a:p>
        </p:txBody>
      </p:sp>
    </p:spTree>
    <p:extLst>
      <p:ext uri="{BB962C8B-B14F-4D97-AF65-F5344CB8AC3E}">
        <p14:creationId xmlns:p14="http://schemas.microsoft.com/office/powerpoint/2010/main" val="62740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6" y="533400"/>
            <a:ext cx="9132354" cy="51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453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84" y="162000"/>
            <a:ext cx="8394315" cy="65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017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9653"/>
            <a:ext cx="8839200" cy="5509200"/>
          </a:xfrm>
          <a:prstGeom prst="rect">
            <a:avLst/>
          </a:prstGeom>
        </p:spPr>
        <p:txBody>
          <a:bodyPr wrap="square">
            <a:spAutoFit/>
          </a:bodyPr>
          <a:lstStyle/>
          <a:p>
            <a:r>
              <a:rPr lang="en-US" sz="3200" b="1" dirty="0" smtClean="0">
                <a:solidFill>
                  <a:srgbClr val="FF0000"/>
                </a:solidFill>
              </a:rPr>
              <a:t>1- procedures </a:t>
            </a:r>
            <a:r>
              <a:rPr lang="en-US" sz="3200" b="1" dirty="0" smtClean="0">
                <a:solidFill>
                  <a:srgbClr val="FF0000"/>
                </a:solidFill>
              </a:rPr>
              <a:t>are suggested for improving the physical structure:</a:t>
            </a:r>
          </a:p>
          <a:p>
            <a:r>
              <a:rPr lang="en-US" sz="2400" b="1" dirty="0" smtClean="0"/>
              <a:t>- Improving the building conditions of the district </a:t>
            </a:r>
            <a:r>
              <a:rPr lang="en-US" sz="2400" b="1" dirty="0" smtClean="0"/>
              <a:t>in </a:t>
            </a:r>
            <a:r>
              <a:rPr lang="en-US" sz="2400" b="1" dirty="0" smtClean="0"/>
              <a:t>general</a:t>
            </a:r>
          </a:p>
          <a:p>
            <a:r>
              <a:rPr lang="en-US" sz="2400" b="1" dirty="0" smtClean="0"/>
              <a:t>- Designing the buildings’ facades and the streets that suit the traditional</a:t>
            </a:r>
          </a:p>
          <a:p>
            <a:r>
              <a:rPr lang="en-US" sz="2400" b="1" dirty="0" smtClean="0"/>
              <a:t>character of the district by means of building materials and street</a:t>
            </a:r>
          </a:p>
          <a:p>
            <a:r>
              <a:rPr lang="en-US" sz="2400" b="1" dirty="0" smtClean="0"/>
              <a:t>furniture, roofing, lighting, etc.</a:t>
            </a:r>
          </a:p>
          <a:p>
            <a:r>
              <a:rPr lang="en-US" sz="2400" b="1" dirty="0" smtClean="0"/>
              <a:t>- The emphasis on the Citadel as a major attraction of the district by</a:t>
            </a:r>
          </a:p>
          <a:p>
            <a:r>
              <a:rPr lang="en-US" sz="2400" b="1" dirty="0" smtClean="0"/>
              <a:t>means of building heights.</a:t>
            </a:r>
          </a:p>
          <a:p>
            <a:r>
              <a:rPr lang="en-US" sz="2400" b="1" dirty="0" smtClean="0"/>
              <a:t>- Highlighting the buildings of cultural heritage value by means of</a:t>
            </a:r>
          </a:p>
          <a:p>
            <a:r>
              <a:rPr lang="en-US" sz="2400" b="1" dirty="0" smtClean="0"/>
              <a:t>lighting.</a:t>
            </a:r>
          </a:p>
          <a:p>
            <a:r>
              <a:rPr lang="en-US" sz="2400" b="1" dirty="0" smtClean="0"/>
              <a:t>- Providing the needs and satisfaction of tourists:</a:t>
            </a:r>
          </a:p>
          <a:p>
            <a:r>
              <a:rPr lang="en-US" sz="2400" b="1" dirty="0" smtClean="0"/>
              <a:t>- This is related to the processes of maintenance and renewal for the</a:t>
            </a:r>
          </a:p>
          <a:p>
            <a:r>
              <a:rPr lang="en-US" sz="2400" b="1" dirty="0" smtClean="0"/>
              <a:t>elements of the urban environment to improve their efficiency</a:t>
            </a:r>
            <a:r>
              <a:rPr lang="en-US" sz="2400" b="1" dirty="0" smtClean="0"/>
              <a:t>.</a:t>
            </a:r>
            <a:endParaRPr lang="en-US" sz="2400" b="1" dirty="0" smtClean="0"/>
          </a:p>
        </p:txBody>
      </p:sp>
    </p:spTree>
    <p:extLst>
      <p:ext uri="{BB962C8B-B14F-4D97-AF65-F5344CB8AC3E}">
        <p14:creationId xmlns:p14="http://schemas.microsoft.com/office/powerpoint/2010/main" val="202619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 y="228600"/>
            <a:ext cx="8763000" cy="5693866"/>
          </a:xfrm>
          <a:prstGeom prst="rect">
            <a:avLst/>
          </a:prstGeom>
        </p:spPr>
        <p:txBody>
          <a:bodyPr wrap="square">
            <a:spAutoFit/>
          </a:bodyPr>
          <a:lstStyle/>
          <a:p>
            <a:r>
              <a:rPr lang="en-US" sz="2800" b="1" dirty="0" smtClean="0">
                <a:solidFill>
                  <a:srgbClr val="FF0000"/>
                </a:solidFill>
              </a:rPr>
              <a:t>2. Functional System:</a:t>
            </a:r>
          </a:p>
          <a:p>
            <a:r>
              <a:rPr lang="en-US" sz="2400" b="1" dirty="0" smtClean="0"/>
              <a:t>procedures </a:t>
            </a:r>
            <a:r>
              <a:rPr lang="en-US" sz="2400" b="1" dirty="0" smtClean="0"/>
              <a:t>are suggested for improving the functional structure:</a:t>
            </a:r>
          </a:p>
          <a:p>
            <a:r>
              <a:rPr lang="en-US" sz="2400" b="1" dirty="0" smtClean="0"/>
              <a:t>- The improving the existing functions to be used as tourist attractions </a:t>
            </a:r>
            <a:r>
              <a:rPr lang="en-US" sz="2400" b="1" dirty="0" smtClean="0"/>
              <a:t>or facilities</a:t>
            </a:r>
            <a:r>
              <a:rPr lang="en-US" sz="2400" b="1" dirty="0" smtClean="0"/>
              <a:t>, for example improving the commercial function to serve as </a:t>
            </a:r>
            <a:r>
              <a:rPr lang="en-US" sz="2400" b="1" dirty="0" smtClean="0"/>
              <a:t>a shopping </a:t>
            </a:r>
            <a:r>
              <a:rPr lang="en-US" sz="2400" b="1" dirty="0" smtClean="0"/>
              <a:t>attraction.</a:t>
            </a:r>
          </a:p>
          <a:p>
            <a:r>
              <a:rPr lang="en-US" sz="2400" b="1" dirty="0" smtClean="0"/>
              <a:t>- Including new functions to serve as a tourist attractions such as </a:t>
            </a:r>
            <a:r>
              <a:rPr lang="en-US" sz="2400" b="1" dirty="0" smtClean="0"/>
              <a:t>the cultural functions, </a:t>
            </a:r>
            <a:r>
              <a:rPr lang="en-US" sz="2400" b="1" dirty="0" smtClean="0"/>
              <a:t>or </a:t>
            </a:r>
            <a:r>
              <a:rPr lang="en-US" sz="2400" b="1" dirty="0" smtClean="0"/>
              <a:t>leisure functions </a:t>
            </a:r>
            <a:r>
              <a:rPr lang="en-US" sz="2400" b="1" dirty="0" smtClean="0"/>
              <a:t>such as coffee shops.</a:t>
            </a:r>
          </a:p>
          <a:p>
            <a:r>
              <a:rPr lang="en-US" sz="2400" b="1" dirty="0" smtClean="0"/>
              <a:t>- </a:t>
            </a:r>
            <a:r>
              <a:rPr lang="en-US" sz="2400" b="1" dirty="0" smtClean="0"/>
              <a:t>Including new facilities such as new tourist hotels, restaurants, </a:t>
            </a:r>
            <a:r>
              <a:rPr lang="en-US" sz="2400" b="1" dirty="0" smtClean="0"/>
              <a:t>and museums</a:t>
            </a:r>
            <a:r>
              <a:rPr lang="en-US" sz="2400" b="1" dirty="0" smtClean="0"/>
              <a:t>.</a:t>
            </a:r>
          </a:p>
          <a:p>
            <a:r>
              <a:rPr lang="en-US" sz="2400" b="1" dirty="0" smtClean="0"/>
              <a:t>- Supplying the necessary needed facilities such as the cultural and</a:t>
            </a:r>
          </a:p>
          <a:p>
            <a:r>
              <a:rPr lang="en-US" sz="2400" b="1" dirty="0" smtClean="0"/>
              <a:t>entertainment facilities.</a:t>
            </a:r>
          </a:p>
          <a:p>
            <a:r>
              <a:rPr lang="en-US" sz="2400" b="1" dirty="0" smtClean="0"/>
              <a:t>1</a:t>
            </a:r>
            <a:r>
              <a:rPr lang="en-US" sz="2400" b="1" dirty="0" smtClean="0"/>
              <a:t>. Tourist-Cultural: for activities such as museums, libraries, theatres</a:t>
            </a:r>
            <a:r>
              <a:rPr lang="en-US" sz="2400" b="1" dirty="0" smtClean="0"/>
              <a:t>, museums</a:t>
            </a:r>
            <a:r>
              <a:rPr lang="en-US" sz="2400" b="1" dirty="0" smtClean="0"/>
              <a:t>, and multi-purpose halls.</a:t>
            </a:r>
          </a:p>
          <a:p>
            <a:r>
              <a:rPr lang="en-US" sz="2400" b="1" dirty="0" smtClean="0"/>
              <a:t>2. Commercial: where the commercial character is kept with using it as </a:t>
            </a:r>
            <a:r>
              <a:rPr lang="en-US" sz="2400" b="1" dirty="0" smtClean="0"/>
              <a:t>a shopping </a:t>
            </a:r>
            <a:r>
              <a:rPr lang="en-US" sz="2400" b="1" dirty="0" smtClean="0"/>
              <a:t>attraction.</a:t>
            </a:r>
            <a:endParaRPr lang="en-US" sz="2400" b="1" dirty="0"/>
          </a:p>
        </p:txBody>
      </p:sp>
    </p:spTree>
    <p:extLst>
      <p:ext uri="{BB962C8B-B14F-4D97-AF65-F5344CB8AC3E}">
        <p14:creationId xmlns:p14="http://schemas.microsoft.com/office/powerpoint/2010/main" val="523377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8763000" cy="6032421"/>
          </a:xfrm>
          <a:prstGeom prst="rect">
            <a:avLst/>
          </a:prstGeom>
        </p:spPr>
        <p:txBody>
          <a:bodyPr wrap="square">
            <a:spAutoFit/>
          </a:bodyPr>
          <a:lstStyle/>
          <a:p>
            <a:r>
              <a:rPr lang="en-US" sz="2000" b="1" dirty="0" smtClean="0"/>
              <a:t>3. </a:t>
            </a:r>
            <a:r>
              <a:rPr lang="en-US" sz="2000" b="1" dirty="0" smtClean="0"/>
              <a:t>Residential: to sustain the character and vitality of the district even during</a:t>
            </a:r>
          </a:p>
          <a:p>
            <a:r>
              <a:rPr lang="en-US" sz="2000" b="1" dirty="0" smtClean="0"/>
              <a:t>non tourist seasons, residential land use should be maintained.</a:t>
            </a:r>
          </a:p>
          <a:p>
            <a:r>
              <a:rPr lang="en-US" sz="2000" b="1" dirty="0" smtClean="0"/>
              <a:t>4. </a:t>
            </a:r>
            <a:r>
              <a:rPr lang="en-US" sz="2000" b="1" dirty="0" smtClean="0"/>
              <a:t>Tourist lodging: to develop forms of tourist lodging in the districts such as</a:t>
            </a:r>
          </a:p>
          <a:p>
            <a:r>
              <a:rPr lang="en-US" sz="2000" b="1" dirty="0" smtClean="0"/>
              <a:t>using traditional houses for this purpose or creating other forms, with</a:t>
            </a:r>
          </a:p>
          <a:p>
            <a:r>
              <a:rPr lang="en-US" sz="2000" b="1" dirty="0" smtClean="0"/>
              <a:t>considering the character and skyline of the district</a:t>
            </a:r>
            <a:r>
              <a:rPr lang="en-US" sz="2000" b="1" dirty="0" smtClean="0"/>
              <a:t>.</a:t>
            </a:r>
          </a:p>
          <a:p>
            <a:r>
              <a:rPr lang="en-US" sz="2000" b="1" dirty="0" smtClean="0"/>
              <a:t>5- addition night facilities  in the area to make continuity for life  in  all times</a:t>
            </a:r>
          </a:p>
          <a:p>
            <a:endParaRPr lang="en-US" sz="2000" b="1" dirty="0"/>
          </a:p>
          <a:p>
            <a:r>
              <a:rPr lang="en-US" sz="2800" b="1" dirty="0" smtClean="0">
                <a:solidFill>
                  <a:srgbClr val="FF0000"/>
                </a:solidFill>
              </a:rPr>
              <a:t>3-. </a:t>
            </a:r>
            <a:r>
              <a:rPr lang="en-US" sz="2800" b="1" dirty="0">
                <a:solidFill>
                  <a:srgbClr val="FF0000"/>
                </a:solidFill>
              </a:rPr>
              <a:t>Tourist Services</a:t>
            </a:r>
            <a:r>
              <a:rPr lang="en-US" sz="2800" b="1" dirty="0" smtClean="0">
                <a:solidFill>
                  <a:srgbClr val="FF0000"/>
                </a:solidFill>
              </a:rPr>
              <a:t>:</a:t>
            </a:r>
            <a:endParaRPr lang="en-US" sz="2800" b="1" dirty="0">
              <a:solidFill>
                <a:srgbClr val="FF0000"/>
              </a:solidFill>
            </a:endParaRPr>
          </a:p>
          <a:p>
            <a:r>
              <a:rPr lang="en-US" sz="2000" b="1" dirty="0"/>
              <a:t>Erbil city </a:t>
            </a:r>
            <a:r>
              <a:rPr lang="en-US" sz="2000" b="1" dirty="0" smtClean="0"/>
              <a:t>center </a:t>
            </a:r>
            <a:r>
              <a:rPr lang="en-US" sz="2000" b="1" dirty="0"/>
              <a:t>includes hotels distributed in Arab and Bazar quarters, and one </a:t>
            </a:r>
            <a:r>
              <a:rPr lang="en-US" sz="2000" b="1" dirty="0" smtClean="0"/>
              <a:t>hotel “</a:t>
            </a:r>
            <a:r>
              <a:rPr lang="en-US" sz="2000" b="1" dirty="0"/>
              <a:t>Erbil Tower” in </a:t>
            </a:r>
            <a:r>
              <a:rPr lang="en-US" sz="2000" b="1" dirty="0" err="1"/>
              <a:t>Mustawfi</a:t>
            </a:r>
            <a:r>
              <a:rPr lang="en-US" sz="2000" b="1" dirty="0"/>
              <a:t> district. </a:t>
            </a:r>
          </a:p>
          <a:p>
            <a:r>
              <a:rPr lang="en-US" sz="2000" b="1" dirty="0"/>
              <a:t>The buildings of these hotels are unattractive, mostly worn and the service such </a:t>
            </a:r>
            <a:r>
              <a:rPr lang="en-US" sz="2000" b="1" dirty="0" smtClean="0"/>
              <a:t>as cleaning </a:t>
            </a:r>
            <a:r>
              <a:rPr lang="en-US" sz="2000" b="1" dirty="0"/>
              <a:t>is low</a:t>
            </a:r>
            <a:r>
              <a:rPr lang="en-US" sz="2000" b="1" dirty="0" smtClean="0"/>
              <a:t>..</a:t>
            </a:r>
            <a:endParaRPr lang="en-US" sz="2000" b="1" dirty="0"/>
          </a:p>
          <a:p>
            <a:r>
              <a:rPr lang="en-US" sz="2000" b="1" dirty="0"/>
              <a:t>Other services that could relate to tourism such as restaurants and coffee shops are </a:t>
            </a:r>
            <a:r>
              <a:rPr lang="en-US" sz="2000" b="1" dirty="0" smtClean="0"/>
              <a:t>even in </a:t>
            </a:r>
            <a:r>
              <a:rPr lang="en-US" sz="2000" b="1" dirty="0"/>
              <a:t>worse conditions. The existing catering services are limited to few restaurants </a:t>
            </a:r>
            <a:r>
              <a:rPr lang="en-US" sz="2000" b="1" dirty="0" smtClean="0"/>
              <a:t>that serve </a:t>
            </a:r>
            <a:r>
              <a:rPr lang="en-US" sz="2000" b="1" dirty="0"/>
              <a:t>shop owners and local shoppers</a:t>
            </a:r>
            <a:r>
              <a:rPr lang="en-US" sz="2000" b="1" dirty="0" smtClean="0"/>
              <a:t>. </a:t>
            </a:r>
          </a:p>
          <a:p>
            <a:r>
              <a:rPr lang="en-US" sz="2000" b="1" dirty="0" smtClean="0"/>
              <a:t> </a:t>
            </a:r>
            <a:r>
              <a:rPr lang="en-US" sz="2000" b="1" dirty="0"/>
              <a:t>These services have bad or medium </a:t>
            </a:r>
            <a:r>
              <a:rPr lang="en-US" sz="2000" b="1" dirty="0" smtClean="0"/>
              <a:t>building conditions</a:t>
            </a:r>
            <a:r>
              <a:rPr lang="en-US" sz="2000" b="1" dirty="0"/>
              <a:t>. Coffee shops of Erbil city </a:t>
            </a:r>
            <a:r>
              <a:rPr lang="en-US" sz="2000" b="1" dirty="0" smtClean="0"/>
              <a:t>center </a:t>
            </a:r>
            <a:r>
              <a:rPr lang="en-US" sz="2000" b="1" dirty="0"/>
              <a:t>also do not have an appealing look </a:t>
            </a:r>
            <a:r>
              <a:rPr lang="en-US" sz="2000" b="1" dirty="0" smtClean="0"/>
              <a:t>either and </a:t>
            </a:r>
            <a:r>
              <a:rPr lang="en-US" sz="2000" b="1" dirty="0"/>
              <a:t>their main function is to serve local citizens.</a:t>
            </a:r>
          </a:p>
          <a:p>
            <a:endParaRPr lang="en-US" dirty="0" smtClean="0"/>
          </a:p>
        </p:txBody>
      </p:sp>
    </p:spTree>
    <p:extLst>
      <p:ext uri="{BB962C8B-B14F-4D97-AF65-F5344CB8AC3E}">
        <p14:creationId xmlns:p14="http://schemas.microsoft.com/office/powerpoint/2010/main" val="3387936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2934"/>
            <a:ext cx="8915399" cy="676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653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
            <a:ext cx="8763000" cy="689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053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505200"/>
            <a:ext cx="8534400" cy="923330"/>
          </a:xfrm>
          <a:prstGeom prst="rect">
            <a:avLst/>
          </a:prstGeom>
          <a:noFill/>
        </p:spPr>
        <p:txBody>
          <a:bodyPr wrap="square" rtlCol="0">
            <a:spAutoFit/>
          </a:bodyPr>
          <a:lstStyle/>
          <a:p>
            <a:r>
              <a:rPr lang="en-US" sz="5400" b="1" dirty="0" smtClean="0">
                <a:latin typeface="Arial Unicode MS" pitchFamily="34" charset="-128"/>
                <a:ea typeface="Arial Unicode MS" pitchFamily="34" charset="-128"/>
                <a:cs typeface="Arial Unicode MS" pitchFamily="34" charset="-128"/>
              </a:rPr>
              <a:t>Thanks  for  listening  </a:t>
            </a:r>
            <a:endParaRPr lang="en-US" sz="5400" b="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095847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7924800" cy="3416320"/>
          </a:xfrm>
          <a:prstGeom prst="rect">
            <a:avLst/>
          </a:prstGeom>
        </p:spPr>
        <p:txBody>
          <a:bodyPr wrap="square">
            <a:spAutoFit/>
          </a:bodyPr>
          <a:lstStyle/>
          <a:p>
            <a:r>
              <a:rPr lang="en-US" sz="2400" b="1" dirty="0" smtClean="0">
                <a:solidFill>
                  <a:srgbClr val="FF0000"/>
                </a:solidFill>
              </a:rPr>
              <a:t>there are two main factors of tourism that determines its</a:t>
            </a:r>
          </a:p>
          <a:p>
            <a:r>
              <a:rPr lang="en-US" sz="2400" b="1" dirty="0" smtClean="0">
                <a:solidFill>
                  <a:srgbClr val="FF0000"/>
                </a:solidFill>
              </a:rPr>
              <a:t>quality, development, and activity; these factors are (figure 2-1):</a:t>
            </a:r>
          </a:p>
          <a:p>
            <a:r>
              <a:rPr lang="en-US" sz="2400" b="1" dirty="0" smtClean="0"/>
              <a:t>1. People (tourists): Those who have “free time” and willing to spending it</a:t>
            </a:r>
          </a:p>
          <a:p>
            <a:r>
              <a:rPr lang="en-US" sz="2400" b="1" dirty="0" smtClean="0"/>
              <a:t>travelling for leisure for another place.</a:t>
            </a:r>
          </a:p>
          <a:p>
            <a:r>
              <a:rPr lang="en-US" sz="2400" b="1" dirty="0" smtClean="0"/>
              <a:t>2. Place (destination): places that are visited ; and have a certain motivation that</a:t>
            </a:r>
          </a:p>
          <a:p>
            <a:r>
              <a:rPr lang="en-US" sz="2400" b="1" dirty="0" smtClean="0"/>
              <a:t>includes leisure, to be visited.</a:t>
            </a:r>
            <a:endParaRPr lang="en-US" sz="2400" b="1"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76600"/>
            <a:ext cx="8321675"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37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6001643"/>
          </a:xfrm>
          <a:prstGeom prst="rect">
            <a:avLst/>
          </a:prstGeom>
        </p:spPr>
        <p:txBody>
          <a:bodyPr wrap="square">
            <a:spAutoFit/>
          </a:bodyPr>
          <a:lstStyle/>
          <a:p>
            <a:r>
              <a:rPr lang="en-US" sz="2400" b="1" dirty="0" smtClean="0"/>
              <a:t>three types of tourist cities:</a:t>
            </a:r>
          </a:p>
          <a:p>
            <a:r>
              <a:rPr lang="en-US" sz="2400" b="1" dirty="0" smtClean="0"/>
              <a:t>" Resort cities are places created expressly for consumption by visitors;</a:t>
            </a:r>
          </a:p>
          <a:p>
            <a:r>
              <a:rPr lang="en-US" sz="2400" b="1" dirty="0" smtClean="0"/>
              <a:t>" Tourist-historic cities are places attractive to visitors due to their historic</a:t>
            </a:r>
          </a:p>
          <a:p>
            <a:r>
              <a:rPr lang="en-US" sz="2400" b="1" dirty="0" smtClean="0"/>
              <a:t>and cultural identity. These cities have been sites for tourism for a long</a:t>
            </a:r>
          </a:p>
          <a:p>
            <a:r>
              <a:rPr lang="en-US" sz="2400" b="1" dirty="0" smtClean="0"/>
              <a:t>time, but in many cases a program of conscious promotion and</a:t>
            </a:r>
          </a:p>
          <a:p>
            <a:r>
              <a:rPr lang="en-US" sz="2400" b="1" dirty="0" smtClean="0"/>
              <a:t>reconstruction of heritage has transformed them into tourist sites;</a:t>
            </a:r>
          </a:p>
          <a:p>
            <a:r>
              <a:rPr lang="en-US" sz="2400" b="1" dirty="0" smtClean="0"/>
              <a:t>" Converted cities have built an infrastructure for the purpose of attracting</a:t>
            </a:r>
          </a:p>
          <a:p>
            <a:r>
              <a:rPr lang="en-US" sz="2400" b="1" dirty="0" smtClean="0"/>
              <a:t>visitors. Typically, sites of production, such as manufacturing and port</a:t>
            </a:r>
          </a:p>
          <a:p>
            <a:r>
              <a:rPr lang="en-US" sz="2400" b="1" dirty="0" smtClean="0"/>
              <a:t>facilities, are either adapted to new uses or replaced, and a standard menu</a:t>
            </a:r>
          </a:p>
          <a:p>
            <a:r>
              <a:rPr lang="en-US" sz="2400" b="1" dirty="0" smtClean="0"/>
              <a:t>of new facilities is constructed specifically for tourists.</a:t>
            </a:r>
          </a:p>
        </p:txBody>
      </p:sp>
    </p:spTree>
    <p:extLst>
      <p:ext uri="{BB962C8B-B14F-4D97-AF65-F5344CB8AC3E}">
        <p14:creationId xmlns:p14="http://schemas.microsoft.com/office/powerpoint/2010/main" val="42893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56" y="914400"/>
            <a:ext cx="8666846"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45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89376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387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2651</Words>
  <Application>Microsoft Office PowerPoint</Application>
  <PresentationFormat>On-screen Show (4:3)</PresentationFormat>
  <Paragraphs>201</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Effect of urban design on the tourism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of urban design on the tourism facilities</dc:title>
  <dc:creator>High Tech</dc:creator>
  <cp:lastModifiedBy>High Tech</cp:lastModifiedBy>
  <cp:revision>56</cp:revision>
  <dcterms:created xsi:type="dcterms:W3CDTF">2017-04-10T16:41:56Z</dcterms:created>
  <dcterms:modified xsi:type="dcterms:W3CDTF">2017-04-11T09:08:01Z</dcterms:modified>
</cp:coreProperties>
</file>