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2.xml" ContentType="application/vnd.ms-office.chartstyle+xml"/>
  <Override PartName="/ppt/charts/colors2.xml" ContentType="application/vnd.ms-office.chartcolor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5" r:id="rId1"/>
  </p:sldMasterIdLst>
  <p:notesMasterIdLst>
    <p:notesMasterId r:id="rId30"/>
  </p:notesMasterIdLst>
  <p:handoutMasterIdLst>
    <p:handoutMasterId r:id="rId31"/>
  </p:handoutMasterIdLst>
  <p:sldIdLst>
    <p:sldId id="316" r:id="rId2"/>
    <p:sldId id="257" r:id="rId3"/>
    <p:sldId id="260" r:id="rId4"/>
    <p:sldId id="364" r:id="rId5"/>
    <p:sldId id="365" r:id="rId6"/>
    <p:sldId id="314" r:id="rId7"/>
    <p:sldId id="290" r:id="rId8"/>
    <p:sldId id="317" r:id="rId9"/>
    <p:sldId id="288" r:id="rId10"/>
    <p:sldId id="289" r:id="rId11"/>
    <p:sldId id="273" r:id="rId12"/>
    <p:sldId id="372" r:id="rId13"/>
    <p:sldId id="373" r:id="rId14"/>
    <p:sldId id="371" r:id="rId15"/>
    <p:sldId id="374" r:id="rId16"/>
    <p:sldId id="368" r:id="rId17"/>
    <p:sldId id="324" r:id="rId18"/>
    <p:sldId id="330" r:id="rId19"/>
    <p:sldId id="341" r:id="rId20"/>
    <p:sldId id="369" r:id="rId21"/>
    <p:sldId id="346" r:id="rId22"/>
    <p:sldId id="347" r:id="rId23"/>
    <p:sldId id="350" r:id="rId24"/>
    <p:sldId id="351" r:id="rId25"/>
    <p:sldId id="355" r:id="rId26"/>
    <p:sldId id="357" r:id="rId27"/>
    <p:sldId id="358" r:id="rId28"/>
    <p:sldId id="370" r:id="rId2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u="sng" kern="1200">
        <a:solidFill>
          <a:schemeClr val="bg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u="sng" kern="1200">
        <a:solidFill>
          <a:schemeClr val="bg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u="sng" kern="1200">
        <a:solidFill>
          <a:schemeClr val="bg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u="sng" kern="1200">
        <a:solidFill>
          <a:schemeClr val="bg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u="sng" kern="1200">
        <a:solidFill>
          <a:schemeClr val="bg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2000" u="sng" kern="1200">
        <a:solidFill>
          <a:schemeClr val="bg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2000" u="sng" kern="1200">
        <a:solidFill>
          <a:schemeClr val="bg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2000" u="sng" kern="1200">
        <a:solidFill>
          <a:schemeClr val="bg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2000" u="sng" kern="1200">
        <a:solidFill>
          <a:schemeClr val="bg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F9D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1" autoAdjust="0"/>
    <p:restoredTop sz="94453" autoAdjust="0"/>
  </p:normalViewPr>
  <p:slideViewPr>
    <p:cSldViewPr>
      <p:cViewPr varScale="1">
        <p:scale>
          <a:sx n="61" d="100"/>
          <a:sy n="61" d="100"/>
        </p:scale>
        <p:origin x="-1325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1.xml"/><Relationship Id="rId5" Type="http://schemas.microsoft.com/office/2011/relationships/chartStyle" Target="style2.xml"/><Relationship Id="rId4" Type="http://schemas.microsoft.com/office/2011/relationships/chartColorStyle" Target="colors2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2.xml"/><Relationship Id="rId4" Type="http://schemas.microsoft.com/office/2011/relationships/chartStyle" Target="style3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3.xml"/><Relationship Id="rId4" Type="http://schemas.microsoft.com/office/2011/relationships/chartStyle" Target="style4.xm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4.xml"/><Relationship Id="rId4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Sheet1!$D$111</c:f>
              <c:strCache>
                <c:ptCount val="1"/>
                <c:pt idx="0">
                  <c:v>T2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Sheet1!$A$112:$A$143</c:f>
              <c:numCache>
                <c:formatCode>General</c:formatCode>
                <c:ptCount val="32"/>
                <c:pt idx="0">
                  <c:v>4</c:v>
                </c:pt>
                <c:pt idx="1">
                  <c:v>8</c:v>
                </c:pt>
                <c:pt idx="2">
                  <c:v>12</c:v>
                </c:pt>
                <c:pt idx="3">
                  <c:v>16</c:v>
                </c:pt>
                <c:pt idx="4">
                  <c:v>20</c:v>
                </c:pt>
                <c:pt idx="5">
                  <c:v>24</c:v>
                </c:pt>
                <c:pt idx="6">
                  <c:v>28</c:v>
                </c:pt>
                <c:pt idx="7">
                  <c:v>32</c:v>
                </c:pt>
                <c:pt idx="8">
                  <c:v>36</c:v>
                </c:pt>
                <c:pt idx="9">
                  <c:v>40</c:v>
                </c:pt>
                <c:pt idx="10">
                  <c:v>44</c:v>
                </c:pt>
                <c:pt idx="11">
                  <c:v>48</c:v>
                </c:pt>
                <c:pt idx="12">
                  <c:v>52</c:v>
                </c:pt>
                <c:pt idx="13">
                  <c:v>56</c:v>
                </c:pt>
                <c:pt idx="14">
                  <c:v>60</c:v>
                </c:pt>
                <c:pt idx="15">
                  <c:v>64</c:v>
                </c:pt>
                <c:pt idx="16">
                  <c:v>68</c:v>
                </c:pt>
                <c:pt idx="17">
                  <c:v>72</c:v>
                </c:pt>
                <c:pt idx="18">
                  <c:v>76</c:v>
                </c:pt>
                <c:pt idx="19">
                  <c:v>80</c:v>
                </c:pt>
                <c:pt idx="20">
                  <c:v>84</c:v>
                </c:pt>
                <c:pt idx="21">
                  <c:v>88</c:v>
                </c:pt>
                <c:pt idx="22">
                  <c:v>92</c:v>
                </c:pt>
                <c:pt idx="23">
                  <c:v>96</c:v>
                </c:pt>
                <c:pt idx="24">
                  <c:v>100</c:v>
                </c:pt>
                <c:pt idx="25">
                  <c:v>104</c:v>
                </c:pt>
                <c:pt idx="26">
                  <c:v>108</c:v>
                </c:pt>
                <c:pt idx="27">
                  <c:v>112</c:v>
                </c:pt>
                <c:pt idx="28">
                  <c:v>116</c:v>
                </c:pt>
                <c:pt idx="29">
                  <c:v>120</c:v>
                </c:pt>
                <c:pt idx="30">
                  <c:v>124</c:v>
                </c:pt>
                <c:pt idx="31">
                  <c:v>128</c:v>
                </c:pt>
              </c:numCache>
            </c:numRef>
          </c:xVal>
          <c:yVal>
            <c:numRef>
              <c:f>Sheet1!$D$112:$D$143</c:f>
              <c:numCache>
                <c:formatCode>General</c:formatCode>
                <c:ptCount val="32"/>
                <c:pt idx="0">
                  <c:v>96</c:v>
                </c:pt>
                <c:pt idx="1">
                  <c:v>174</c:v>
                </c:pt>
                <c:pt idx="2">
                  <c:v>247</c:v>
                </c:pt>
                <c:pt idx="3">
                  <c:v>321</c:v>
                </c:pt>
                <c:pt idx="4">
                  <c:v>395</c:v>
                </c:pt>
                <c:pt idx="5">
                  <c:v>471</c:v>
                </c:pt>
                <c:pt idx="6">
                  <c:v>547</c:v>
                </c:pt>
                <c:pt idx="7">
                  <c:v>624</c:v>
                </c:pt>
                <c:pt idx="8">
                  <c:v>702</c:v>
                </c:pt>
                <c:pt idx="9">
                  <c:v>779</c:v>
                </c:pt>
                <c:pt idx="10">
                  <c:v>856</c:v>
                </c:pt>
                <c:pt idx="11">
                  <c:v>934</c:v>
                </c:pt>
                <c:pt idx="12">
                  <c:v>1011</c:v>
                </c:pt>
                <c:pt idx="13">
                  <c:v>1088</c:v>
                </c:pt>
                <c:pt idx="14">
                  <c:v>1165</c:v>
                </c:pt>
                <c:pt idx="15">
                  <c:v>1232</c:v>
                </c:pt>
                <c:pt idx="16">
                  <c:v>1234</c:v>
                </c:pt>
                <c:pt idx="17">
                  <c:v>1234</c:v>
                </c:pt>
                <c:pt idx="18">
                  <c:v>1236</c:v>
                </c:pt>
                <c:pt idx="19">
                  <c:v>1237</c:v>
                </c:pt>
                <c:pt idx="20">
                  <c:v>1238</c:v>
                </c:pt>
                <c:pt idx="21">
                  <c:v>1239</c:v>
                </c:pt>
                <c:pt idx="22">
                  <c:v>1240</c:v>
                </c:pt>
                <c:pt idx="23">
                  <c:v>1241</c:v>
                </c:pt>
                <c:pt idx="24">
                  <c:v>1242</c:v>
                </c:pt>
                <c:pt idx="25">
                  <c:v>1243</c:v>
                </c:pt>
                <c:pt idx="26">
                  <c:v>1244</c:v>
                </c:pt>
                <c:pt idx="27">
                  <c:v>1245</c:v>
                </c:pt>
                <c:pt idx="28">
                  <c:v>1248</c:v>
                </c:pt>
                <c:pt idx="29">
                  <c:v>1249</c:v>
                </c:pt>
                <c:pt idx="30">
                  <c:v>1250</c:v>
                </c:pt>
                <c:pt idx="31">
                  <c:v>1252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3119104"/>
        <c:axId val="83150336"/>
      </c:scatterChart>
      <c:valAx>
        <c:axId val="831191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>
                    <a:solidFill>
                      <a:srgbClr val="FF0000"/>
                    </a:solidFill>
                  </a:rPr>
                  <a:t>Record time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150336"/>
        <c:crosses val="autoZero"/>
        <c:crossBetween val="midCat"/>
      </c:valAx>
      <c:valAx>
        <c:axId val="83150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>
                    <a:solidFill>
                      <a:srgbClr val="FF0000"/>
                    </a:solidFill>
                  </a:rPr>
                  <a:t>Context switch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11910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2139828675261747E-2"/>
          <c:y val="3.3333333333333333E-2"/>
          <c:w val="0.89316244123330735"/>
          <c:h val="0.854755524511048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Sheet1!$C$6</c:f>
              <c:strCache>
                <c:ptCount val="1"/>
                <c:pt idx="0">
                  <c:v>All Threads Normal Priority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Sheet1!$B$7:$B$9</c:f>
              <c:strCache>
                <c:ptCount val="3"/>
                <c:pt idx="0">
                  <c:v>T1</c:v>
                </c:pt>
                <c:pt idx="1">
                  <c:v>T2</c:v>
                </c:pt>
                <c:pt idx="2">
                  <c:v>T3</c:v>
                </c:pt>
              </c:strCache>
            </c:strRef>
          </c:cat>
          <c:val>
            <c:numRef>
              <c:f>Sheet1!$C$7:$C$9</c:f>
              <c:numCache>
                <c:formatCode>General</c:formatCode>
                <c:ptCount val="3"/>
                <c:pt idx="0">
                  <c:v>125.125</c:v>
                </c:pt>
                <c:pt idx="1">
                  <c:v>170.51</c:v>
                </c:pt>
                <c:pt idx="2">
                  <c:v>622.13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87984384"/>
        <c:axId val="89135744"/>
      </c:barChart>
      <c:catAx>
        <c:axId val="8798438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b="1">
                    <a:solidFill>
                      <a:srgbClr val="FF0000"/>
                    </a:solidFill>
                  </a:rPr>
                  <a:t>Threads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135744"/>
        <c:crosses val="autoZero"/>
        <c:auto val="1"/>
        <c:lblAlgn val="ctr"/>
        <c:lblOffset val="100"/>
        <c:noMultiLvlLbl val="0"/>
      </c:catAx>
      <c:valAx>
        <c:axId val="891357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Text" lastClr="000000"/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b="1">
                    <a:solidFill>
                      <a:srgbClr val="FF0000"/>
                    </a:solidFill>
                  </a:rPr>
                  <a:t>Elapsed</a:t>
                </a:r>
                <a:r>
                  <a:rPr lang="en-US" sz="1100" b="1" baseline="0">
                    <a:solidFill>
                      <a:srgbClr val="FF0000"/>
                    </a:solidFill>
                  </a:rPr>
                  <a:t> running time</a:t>
                </a:r>
                <a:endParaRPr lang="en-US" sz="1100" b="1">
                  <a:solidFill>
                    <a:srgbClr val="FF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984384"/>
        <c:crosses val="autoZero"/>
        <c:crossBetween val="between"/>
      </c:valAx>
      <c:spPr>
        <a:noFill/>
        <a:ln>
          <a:solidFill>
            <a:sysClr val="windowText" lastClr="000000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8359580052493433E-2"/>
          <c:y val="3.3898305084745763E-2"/>
          <c:w val="0.88382560513269171"/>
          <c:h val="0.8469398104897905"/>
        </c:manualLayout>
      </c:layout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6296296296296294E-3"/>
                  <c:y val="-1.0357695789575588E-1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5093321668124818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5185185185185181E-3"/>
                  <c:y val="5.649717514124293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Sheet1!$A$4:$A$10</c:f>
              <c:strCache>
                <c:ptCount val="5"/>
                <c:pt idx="0">
                  <c:v>T1</c:v>
                </c:pt>
                <c:pt idx="2">
                  <c:v>T2</c:v>
                </c:pt>
                <c:pt idx="4">
                  <c:v>T3</c:v>
                </c:pt>
              </c:strCache>
            </c:strRef>
          </c:cat>
          <c:val>
            <c:numRef>
              <c:f>Sheet1!$C$4:$C$10</c:f>
              <c:numCache>
                <c:formatCode>General</c:formatCode>
                <c:ptCount val="7"/>
                <c:pt idx="0">
                  <c:v>122.70399999999999</c:v>
                </c:pt>
                <c:pt idx="2">
                  <c:v>169.11</c:v>
                </c:pt>
                <c:pt idx="4">
                  <c:v>598.11500000000001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89143552"/>
        <c:axId val="89191936"/>
      </c:barChart>
      <c:catAx>
        <c:axId val="8914355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>
                    <a:solidFill>
                      <a:srgbClr val="FF0000"/>
                    </a:solidFill>
                  </a:rPr>
                  <a:t>Threads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191936"/>
        <c:crosses val="autoZero"/>
        <c:auto val="1"/>
        <c:lblAlgn val="ctr"/>
        <c:lblOffset val="100"/>
        <c:noMultiLvlLbl val="0"/>
      </c:catAx>
      <c:valAx>
        <c:axId val="891919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Text" lastClr="000000"/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>
                    <a:solidFill>
                      <a:srgbClr val="FF0000"/>
                    </a:solidFill>
                  </a:rPr>
                  <a:t>Elapsed Running time of P2 </a:t>
                </a:r>
              </a:p>
            </c:rich>
          </c:tx>
          <c:layout>
            <c:manualLayout>
              <c:xMode val="edge"/>
              <c:yMode val="edge"/>
              <c:x val="0.37948264800233306"/>
              <c:y val="0.929449041327461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143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1271860754247793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0342174333471476E-2"/>
                  <c:y val="-1.190476190476190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9473684210526315E-2"/>
                  <c:y val="-5.952380952380952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Sheet1!$A$4:$A$10</c:f>
              <c:strCache>
                <c:ptCount val="5"/>
                <c:pt idx="0">
                  <c:v>T1</c:v>
                </c:pt>
                <c:pt idx="2">
                  <c:v>T2</c:v>
                </c:pt>
                <c:pt idx="4">
                  <c:v>T3</c:v>
                </c:pt>
              </c:strCache>
            </c:strRef>
          </c:cat>
          <c:val>
            <c:numRef>
              <c:f>Sheet1!$D$4:$D$10</c:f>
              <c:numCache>
                <c:formatCode>General</c:formatCode>
                <c:ptCount val="7"/>
                <c:pt idx="0">
                  <c:v>121.672</c:v>
                </c:pt>
                <c:pt idx="2">
                  <c:v>273.267</c:v>
                </c:pt>
                <c:pt idx="4">
                  <c:v>589.14499999999998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87745664"/>
        <c:axId val="87892352"/>
      </c:barChart>
      <c:catAx>
        <c:axId val="8774566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>
                    <a:solidFill>
                      <a:srgbClr val="FF0000"/>
                    </a:solidFill>
                  </a:rPr>
                  <a:t>Threads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892352"/>
        <c:crosses val="autoZero"/>
        <c:auto val="1"/>
        <c:lblAlgn val="ctr"/>
        <c:lblOffset val="100"/>
        <c:noMultiLvlLbl val="0"/>
      </c:catAx>
      <c:valAx>
        <c:axId val="878923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Text" lastClr="000000"/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>
                    <a:solidFill>
                      <a:srgbClr val="FF0000"/>
                    </a:solidFill>
                  </a:rPr>
                  <a:t>Elapsed Running</a:t>
                </a:r>
                <a:r>
                  <a:rPr lang="en-US" sz="2000" baseline="0">
                    <a:solidFill>
                      <a:srgbClr val="FF0000"/>
                    </a:solidFill>
                  </a:rPr>
                  <a:t> Time of P2</a:t>
                </a:r>
                <a:endParaRPr lang="en-US" sz="2000">
                  <a:solidFill>
                    <a:srgbClr val="FF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745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0.4576</cdr:x>
      <cdr:y>0.04615</cdr:y>
    </cdr:from>
    <cdr:to>
      <cdr:x>0.69926</cdr:x>
      <cdr:y>0.61003</cdr:y>
    </cdr:to>
    <cdr:cxnSp macro="">
      <cdr:nvCxnSpPr>
        <cdr:cNvPr id="2" name="Straight Connector 1"/>
        <cdr:cNvCxnSpPr/>
      </cdr:nvCxnSpPr>
      <cdr:spPr>
        <a:xfrm xmlns:a="http://schemas.openxmlformats.org/drawingml/2006/main">
          <a:off x="3556660" y="228600"/>
          <a:ext cx="1878279" cy="2792898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0.40444</cdr:x>
      <cdr:y>0.47685</cdr:y>
    </cdr:from>
    <cdr:to>
      <cdr:x>0.57111</cdr:x>
      <cdr:y>0.64074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849120" y="1308100"/>
          <a:ext cx="762000" cy="4495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>
              <a:solidFill>
                <a:srgbClr val="FF0000"/>
              </a:solidFill>
            </a:rPr>
            <a:t>Normal priority</a:t>
          </a:r>
        </a:p>
      </cdr:txBody>
    </cdr:sp>
  </cdr:relSizeAnchor>
  <cdr:relSizeAnchor xmlns:cdr="http://schemas.openxmlformats.org/drawingml/2006/chartDrawing">
    <cdr:from>
      <cdr:x>0.68278</cdr:x>
      <cdr:y>0.31852</cdr:y>
    </cdr:from>
    <cdr:to>
      <cdr:x>0.89216</cdr:x>
      <cdr:y>0.48241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5306838" y="1577630"/>
          <a:ext cx="1627361" cy="8117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>
              <a:solidFill>
                <a:srgbClr val="FF0000"/>
              </a:solidFill>
            </a:rPr>
            <a:t>Real Time priority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1200" u="none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 u="none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5817E97-6E7A-4DBA-991F-3B8BC76F1971}" type="datetimeFigureOut">
              <a:rPr lang="ar-IQ"/>
              <a:pPr>
                <a:defRPr/>
              </a:pPr>
              <a:t>14/07/1438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1200" u="none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hangingPunct="1">
              <a:defRPr sz="1200" u="none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7D5B5C0-B246-4AD6-9B2E-F31B93E9BE0D}" type="slidenum">
              <a:rPr lang="ar-IQ" altLang="en-US"/>
              <a:pPr>
                <a:defRPr/>
              </a:pPr>
              <a:t>‹#›</a:t>
            </a:fld>
            <a:endParaRPr lang="ar-IQ" altLang="en-US"/>
          </a:p>
        </p:txBody>
      </p:sp>
    </p:spTree>
    <p:extLst>
      <p:ext uri="{BB962C8B-B14F-4D97-AF65-F5344CB8AC3E}">
        <p14:creationId xmlns:p14="http://schemas.microsoft.com/office/powerpoint/2010/main" val="20064887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1200" u="none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 u="none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003C295-461A-461F-AE09-47D291038564}" type="datetimeFigureOut">
              <a:rPr lang="ar-IQ"/>
              <a:pPr>
                <a:defRPr/>
              </a:pPr>
              <a:t>14/07/1438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IQ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1200" u="none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hangingPunct="1">
              <a:defRPr sz="1200" u="none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9FB48FB-91F8-4DA4-9F9E-A8E9C36F5FF2}" type="slidenum">
              <a:rPr lang="ar-IQ" altLang="en-US"/>
              <a:pPr>
                <a:defRPr/>
              </a:pPr>
              <a:t>‹#›</a:t>
            </a:fld>
            <a:endParaRPr lang="ar-IQ" altLang="en-US"/>
          </a:p>
        </p:txBody>
      </p:sp>
    </p:spTree>
    <p:extLst>
      <p:ext uri="{BB962C8B-B14F-4D97-AF65-F5344CB8AC3E}">
        <p14:creationId xmlns:p14="http://schemas.microsoft.com/office/powerpoint/2010/main" val="37852109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>
              <a:spcBef>
                <a:spcPct val="0"/>
              </a:spcBef>
            </a:pPr>
            <a:r>
              <a:rPr lang="en-US" altLang="en-US" smtClean="0"/>
              <a:t>  </a:t>
            </a:r>
            <a:endParaRPr lang="ar-IQ" altLang="en-US" smtClean="0"/>
          </a:p>
          <a:p>
            <a:pPr eaLnBrk="1" hangingPunct="1">
              <a:spcBef>
                <a:spcPct val="0"/>
              </a:spcBef>
            </a:pPr>
            <a:endParaRPr lang="ar-IQ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>
              <a:spcBef>
                <a:spcPct val="0"/>
              </a:spcBef>
            </a:pPr>
            <a:fld id="{D22080A8-4AFF-4A81-85FE-DFA8121CC4C5}" type="slidenum">
              <a:rPr lang="ar-SA" altLang="en-US" smtClean="0"/>
              <a:pPr algn="l" rtl="0">
                <a:spcBef>
                  <a:spcPct val="0"/>
                </a:spcBef>
              </a:pPr>
              <a:t>2</a:t>
            </a:fld>
            <a:endParaRPr lang="ar-IQ" altLang="en-US" smtClean="0"/>
          </a:p>
        </p:txBody>
      </p:sp>
    </p:spTree>
    <p:extLst>
      <p:ext uri="{BB962C8B-B14F-4D97-AF65-F5344CB8AC3E}">
        <p14:creationId xmlns:p14="http://schemas.microsoft.com/office/powerpoint/2010/main" val="1883566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IQ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>
              <a:spcBef>
                <a:spcPct val="0"/>
              </a:spcBef>
            </a:pPr>
            <a:fld id="{3251736B-9780-400B-91C2-37471ABC2AD6}" type="slidenum">
              <a:rPr lang="ar-SA" altLang="en-US" smtClean="0"/>
              <a:pPr algn="l" rtl="0">
                <a:spcBef>
                  <a:spcPct val="0"/>
                </a:spcBef>
              </a:pPr>
              <a:t>7</a:t>
            </a:fld>
            <a:endParaRPr lang="ar-IQ" altLang="en-US" smtClean="0"/>
          </a:p>
        </p:txBody>
      </p:sp>
    </p:spTree>
    <p:extLst>
      <p:ext uri="{BB962C8B-B14F-4D97-AF65-F5344CB8AC3E}">
        <p14:creationId xmlns:p14="http://schemas.microsoft.com/office/powerpoint/2010/main" val="1646573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  </a:t>
            </a:r>
            <a:endParaRPr lang="ar-IQ" alt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>
              <a:spcBef>
                <a:spcPct val="0"/>
              </a:spcBef>
            </a:pPr>
            <a:fld id="{86981816-FD4B-4CB3-A637-CBBD33127672}" type="slidenum">
              <a:rPr lang="ar-SA" altLang="en-US" smtClean="0"/>
              <a:pPr algn="l" rtl="0">
                <a:spcBef>
                  <a:spcPct val="0"/>
                </a:spcBef>
              </a:pPr>
              <a:t>11</a:t>
            </a:fld>
            <a:endParaRPr lang="ar-IQ" altLang="en-US" smtClean="0"/>
          </a:p>
        </p:txBody>
      </p:sp>
    </p:spTree>
    <p:extLst>
      <p:ext uri="{BB962C8B-B14F-4D97-AF65-F5344CB8AC3E}">
        <p14:creationId xmlns:p14="http://schemas.microsoft.com/office/powerpoint/2010/main" val="2920835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  </a:t>
            </a:r>
            <a:endParaRPr lang="ar-IQ" alt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>
              <a:spcBef>
                <a:spcPct val="0"/>
              </a:spcBef>
            </a:pPr>
            <a:fld id="{86981816-FD4B-4CB3-A637-CBBD33127672}" type="slidenum">
              <a:rPr lang="ar-SA" altLang="en-US" smtClean="0"/>
              <a:pPr algn="l" rtl="0">
                <a:spcBef>
                  <a:spcPct val="0"/>
                </a:spcBef>
              </a:pPr>
              <a:t>12</a:t>
            </a:fld>
            <a:endParaRPr lang="ar-IQ" altLang="en-US" smtClean="0"/>
          </a:p>
        </p:txBody>
      </p:sp>
    </p:spTree>
    <p:extLst>
      <p:ext uri="{BB962C8B-B14F-4D97-AF65-F5344CB8AC3E}">
        <p14:creationId xmlns:p14="http://schemas.microsoft.com/office/powerpoint/2010/main" val="29208356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  </a:t>
            </a:r>
            <a:endParaRPr lang="ar-IQ" alt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>
              <a:spcBef>
                <a:spcPct val="0"/>
              </a:spcBef>
            </a:pPr>
            <a:fld id="{86981816-FD4B-4CB3-A637-CBBD33127672}" type="slidenum">
              <a:rPr lang="ar-SA" altLang="en-US" smtClean="0"/>
              <a:pPr algn="l" rtl="0">
                <a:spcBef>
                  <a:spcPct val="0"/>
                </a:spcBef>
              </a:pPr>
              <a:t>13</a:t>
            </a:fld>
            <a:endParaRPr lang="ar-IQ" altLang="en-US" smtClean="0"/>
          </a:p>
        </p:txBody>
      </p:sp>
    </p:spTree>
    <p:extLst>
      <p:ext uri="{BB962C8B-B14F-4D97-AF65-F5344CB8AC3E}">
        <p14:creationId xmlns:p14="http://schemas.microsoft.com/office/powerpoint/2010/main" val="29208356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  </a:t>
            </a:r>
            <a:endParaRPr lang="ar-IQ" alt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>
              <a:spcBef>
                <a:spcPct val="0"/>
              </a:spcBef>
            </a:pPr>
            <a:fld id="{86981816-FD4B-4CB3-A637-CBBD33127672}" type="slidenum">
              <a:rPr lang="ar-SA" altLang="en-US" smtClean="0"/>
              <a:pPr algn="l" rtl="0">
                <a:spcBef>
                  <a:spcPct val="0"/>
                </a:spcBef>
              </a:pPr>
              <a:t>14</a:t>
            </a:fld>
            <a:endParaRPr lang="ar-IQ" altLang="en-US" smtClean="0"/>
          </a:p>
        </p:txBody>
      </p:sp>
    </p:spTree>
    <p:extLst>
      <p:ext uri="{BB962C8B-B14F-4D97-AF65-F5344CB8AC3E}">
        <p14:creationId xmlns:p14="http://schemas.microsoft.com/office/powerpoint/2010/main" val="29208356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  </a:t>
            </a:r>
            <a:endParaRPr lang="ar-IQ" alt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>
              <a:spcBef>
                <a:spcPct val="0"/>
              </a:spcBef>
            </a:pPr>
            <a:fld id="{86981816-FD4B-4CB3-A637-CBBD33127672}" type="slidenum">
              <a:rPr lang="ar-SA" altLang="en-US" smtClean="0"/>
              <a:pPr algn="l" rtl="0">
                <a:spcBef>
                  <a:spcPct val="0"/>
                </a:spcBef>
              </a:pPr>
              <a:t>15</a:t>
            </a:fld>
            <a:endParaRPr lang="ar-IQ" altLang="en-US" smtClean="0"/>
          </a:p>
        </p:txBody>
      </p:sp>
    </p:spTree>
    <p:extLst>
      <p:ext uri="{BB962C8B-B14F-4D97-AF65-F5344CB8AC3E}">
        <p14:creationId xmlns:p14="http://schemas.microsoft.com/office/powerpoint/2010/main" val="29208356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IQ" alt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>
              <a:spcBef>
                <a:spcPct val="0"/>
              </a:spcBef>
            </a:pPr>
            <a:fld id="{55A3347C-7C13-409D-97CF-9648C488293B}" type="slidenum">
              <a:rPr lang="ar-IQ" altLang="en-US" smtClean="0"/>
              <a:pPr algn="l" rtl="0">
                <a:spcBef>
                  <a:spcPct val="0"/>
                </a:spcBef>
              </a:pPr>
              <a:t>27</a:t>
            </a:fld>
            <a:endParaRPr lang="ar-IQ" altLang="en-US" smtClean="0"/>
          </a:p>
        </p:txBody>
      </p:sp>
    </p:spTree>
    <p:extLst>
      <p:ext uri="{BB962C8B-B14F-4D97-AF65-F5344CB8AC3E}">
        <p14:creationId xmlns:p14="http://schemas.microsoft.com/office/powerpoint/2010/main" val="3112281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3"/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>
              <a:gd name="T0" fmla="*/ 2147483646 w 8042"/>
              <a:gd name="T1" fmla="*/ 2147483646 h 10000"/>
              <a:gd name="T2" fmla="*/ 2147483646 w 8042"/>
              <a:gd name="T3" fmla="*/ 2147483646 h 10000"/>
              <a:gd name="T4" fmla="*/ 2147483646 w 8042"/>
              <a:gd name="T5" fmla="*/ 2147483646 h 10000"/>
              <a:gd name="T6" fmla="*/ 2147483646 w 8042"/>
              <a:gd name="T7" fmla="*/ 2147483646 h 10000"/>
              <a:gd name="T8" fmla="*/ 2147483646 w 8042"/>
              <a:gd name="T9" fmla="*/ 2147483646 h 10000"/>
              <a:gd name="T10" fmla="*/ 2147483646 w 8042"/>
              <a:gd name="T11" fmla="*/ 2147483646 h 10000"/>
              <a:gd name="T12" fmla="*/ 2147483646 w 8042"/>
              <a:gd name="T13" fmla="*/ 2147483646 h 10000"/>
              <a:gd name="T14" fmla="*/ 2147483646 w 8042"/>
              <a:gd name="T15" fmla="*/ 2147483646 h 10000"/>
              <a:gd name="T16" fmla="*/ 2147483646 w 8042"/>
              <a:gd name="T17" fmla="*/ 0 h 10000"/>
              <a:gd name="T18" fmla="*/ 0 w 8042"/>
              <a:gd name="T19" fmla="*/ 2147483646 h 10000"/>
              <a:gd name="T20" fmla="*/ 2147483646 w 8042"/>
              <a:gd name="T21" fmla="*/ 2147483646 h 100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045D3-5B00-4E2C-AAAE-EBEBA9D80AB5}" type="datetimeFigureOut">
              <a:rPr lang="en-US"/>
              <a:pPr>
                <a:defRPr/>
              </a:pPr>
              <a:t>4/10/2017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B84A3-A248-465D-8CB5-DF2E049F63C4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019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D7310-BFE1-47FD-8A13-82888E3EAD98}" type="datetimeFigureOut">
              <a:rPr lang="en-US"/>
              <a:pPr>
                <a:defRPr/>
              </a:pPr>
              <a:t>4/10/2017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C9794D-C0BD-40B4-B315-413457227DB9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1139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 u="sng">
                <a:solidFill>
                  <a:schemeClr val="bg1"/>
                </a:solidFill>
                <a:latin typeface="Verdana" panose="020B0604030504040204" pitchFamily="34" charset="0"/>
              </a:defRPr>
            </a:lvl1pPr>
            <a:lvl2pPr marL="742950" indent="-285750">
              <a:defRPr sz="2000" u="sng"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marL="1143000" indent="-228600">
              <a:defRPr sz="2000" u="sng"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marL="1600200" indent="-228600">
              <a:defRPr sz="2000" u="sng"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 u="sng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 u="sng">
                <a:solidFill>
                  <a:schemeClr val="bg1"/>
                </a:solidFill>
                <a:latin typeface="Verdana" panose="020B0604030504040204" pitchFamily="34" charset="0"/>
              </a:defRPr>
            </a:lvl1pPr>
            <a:lvl2pPr marL="742950" indent="-285750">
              <a:defRPr sz="2000" u="sng"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marL="1143000" indent="-228600">
              <a:defRPr sz="2000" u="sng"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marL="1600200" indent="-228600">
              <a:defRPr sz="2000" u="sng"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 u="sng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3D7A7-1EC6-4770-9FBB-560EE6A7C10E}" type="datetimeFigureOut">
              <a:rPr lang="en-US"/>
              <a:pPr>
                <a:defRPr/>
              </a:pPr>
              <a:t>4/10/2017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808E3-F5CB-4AE7-9127-3F06A90A7F7F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10423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AD94F-E25A-4184-9E62-6A8CBBAA6133}" type="datetimeFigureOut">
              <a:rPr lang="en-US"/>
              <a:pPr>
                <a:defRPr/>
              </a:pPr>
              <a:t>4/10/2017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88DB0-6ED0-4A2D-B8DF-FBCE28848A9C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32844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 u="sng">
                <a:solidFill>
                  <a:schemeClr val="bg1"/>
                </a:solidFill>
                <a:latin typeface="Verdana" panose="020B0604030504040204" pitchFamily="34" charset="0"/>
              </a:defRPr>
            </a:lvl1pPr>
            <a:lvl2pPr marL="742950" indent="-285750">
              <a:defRPr sz="2000" u="sng"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marL="1143000" indent="-228600">
              <a:defRPr sz="2000" u="sng"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marL="1600200" indent="-228600">
              <a:defRPr sz="2000" u="sng"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 u="sng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 u="sng">
                <a:solidFill>
                  <a:schemeClr val="bg1"/>
                </a:solidFill>
                <a:latin typeface="Verdana" panose="020B0604030504040204" pitchFamily="34" charset="0"/>
              </a:defRPr>
            </a:lvl1pPr>
            <a:lvl2pPr marL="742950" indent="-285750">
              <a:defRPr sz="2000" u="sng"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marL="1143000" indent="-228600">
              <a:defRPr sz="2000" u="sng"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marL="1600200" indent="-228600">
              <a:defRPr sz="2000" u="sng"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 u="sng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4207A-ACE9-4AF7-BCB0-9847A836AEBA}" type="datetimeFigureOut">
              <a:rPr lang="en-US"/>
              <a:pPr>
                <a:defRPr/>
              </a:pPr>
              <a:t>4/10/2017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6EA81-981A-46DB-9A31-D20A8D43F0F2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15320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9F189-6C84-45CC-8D72-7ECDE62960BD}" type="datetimeFigureOut">
              <a:rPr lang="en-US"/>
              <a:pPr>
                <a:defRPr/>
              </a:pPr>
              <a:t>4/10/2017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94738-0B38-45BD-B6FD-C2193988006B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76420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B5DF6-1D15-47EF-A357-4B84D577C529}" type="datetimeFigureOut">
              <a:rPr lang="en-US"/>
              <a:pPr>
                <a:defRPr/>
              </a:pPr>
              <a:t>4/10/2017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FCD33-E65F-4CC5-B0D9-369D321E7AB1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35927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71C54-74BB-49CF-B9E3-5AFA9F0158BC}" type="datetimeFigureOut">
              <a:rPr lang="en-US"/>
              <a:pPr>
                <a:defRPr/>
              </a:pPr>
              <a:t>4/10/2017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39FC4-2BF4-4F88-B8CA-B203C16318A8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52720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35163"/>
            <a:ext cx="8229600" cy="4389437"/>
          </a:xfrm>
        </p:spPr>
        <p:txBody>
          <a:bodyPr rtlCol="0">
            <a:normAutofit/>
          </a:bodyPr>
          <a:lstStyle/>
          <a:p>
            <a:pPr lvl="0"/>
            <a:endParaRPr lang="ar-IQ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7DEC9-B676-4AC8-BF7C-079698FDB524}" type="datetimeFigureOut">
              <a:rPr lang="en-US"/>
              <a:pPr>
                <a:defRPr/>
              </a:pPr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A8D6C-E6FB-47B9-89A2-D0D474398373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3037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B62D5-2B33-4951-88B5-A908DCF6E9F7}" type="datetimeFigureOut">
              <a:rPr lang="en-US"/>
              <a:pPr>
                <a:defRPr/>
              </a:pPr>
              <a:t>4/10/2017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6C208-AE2C-46CD-9188-0A8895CF61BA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2416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D1A63-FB76-4022-9B9B-57237D0D3459}" type="datetimeFigureOut">
              <a:rPr lang="en-US"/>
              <a:pPr>
                <a:defRPr/>
              </a:pPr>
              <a:t>4/10/2017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8F2FD-2601-4832-89C8-57305D79093B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0908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EDD28-024A-47BB-9909-81D1B3BAC72B}" type="datetimeFigureOut">
              <a:rPr lang="en-US"/>
              <a:pPr>
                <a:defRPr/>
              </a:pPr>
              <a:t>4/10/2017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C2B35-0C08-404C-BC81-FD9C44D0424A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346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942FE-4005-4AFB-9F4B-90B75C280CAF}" type="datetimeFigureOut">
              <a:rPr lang="en-US"/>
              <a:pPr>
                <a:defRPr/>
              </a:pPr>
              <a:t>4/10/2017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46FCF-B571-423D-9420-0A75B58B3E1E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2278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8F6FC-7F57-4A82-8BD3-6910F501167A}" type="datetimeFigureOut">
              <a:rPr lang="en-US"/>
              <a:pPr>
                <a:defRPr/>
              </a:pPr>
              <a:t>4/10/2017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753C9-ECB3-44F6-95A3-E0280C7FB88A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9460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B36BA-2D15-4DE3-8D4A-19B52F4B1A3F}" type="datetimeFigureOut">
              <a:rPr lang="en-US"/>
              <a:pPr>
                <a:defRPr/>
              </a:pPr>
              <a:t>4/10/2017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F72F9-5221-4C3D-B4E1-F263C089E7D7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1480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B654C-8D5A-4385-A295-B6D942EDB8BB}" type="datetimeFigureOut">
              <a:rPr lang="en-US"/>
              <a:pPr>
                <a:defRPr/>
              </a:pPr>
              <a:t>4/10/2017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42EA2-2E90-4669-9732-D5BCCC33FFCA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246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2F4C0-A7F3-4A0C-86AB-6DB8884AA0CD}" type="datetimeFigureOut">
              <a:rPr lang="en-US"/>
              <a:pPr>
                <a:defRPr/>
              </a:pPr>
              <a:t>4/10/2017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56EB2-352F-4AFD-81F1-9BD1D907071C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1877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5"/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2147483646 w 22"/>
                <a:gd name="T1" fmla="*/ 2147483646 h 136"/>
                <a:gd name="T2" fmla="*/ 2147483646 w 22"/>
                <a:gd name="T3" fmla="*/ 2147483646 h 136"/>
                <a:gd name="T4" fmla="*/ 0 w 22"/>
                <a:gd name="T5" fmla="*/ 0 h 136"/>
                <a:gd name="T6" fmla="*/ 0 w 22"/>
                <a:gd name="T7" fmla="*/ 2147483646 h 136"/>
                <a:gd name="T8" fmla="*/ 2147483646 w 22"/>
                <a:gd name="T9" fmla="*/ 2147483646 h 136"/>
                <a:gd name="T10" fmla="*/ 2147483646 w 22"/>
                <a:gd name="T11" fmla="*/ 2147483646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2147483646 w 140"/>
                <a:gd name="T1" fmla="*/ 2147483646 h 504"/>
                <a:gd name="T2" fmla="*/ 2147483646 w 140"/>
                <a:gd name="T3" fmla="*/ 2147483646 h 504"/>
                <a:gd name="T4" fmla="*/ 2147483646 w 140"/>
                <a:gd name="T5" fmla="*/ 2147483646 h 504"/>
                <a:gd name="T6" fmla="*/ 2147483646 w 140"/>
                <a:gd name="T7" fmla="*/ 2147483646 h 504"/>
                <a:gd name="T8" fmla="*/ 0 w 140"/>
                <a:gd name="T9" fmla="*/ 0 h 504"/>
                <a:gd name="T10" fmla="*/ 2147483646 w 140"/>
                <a:gd name="T11" fmla="*/ 2147483646 h 504"/>
                <a:gd name="T12" fmla="*/ 2147483646 w 140"/>
                <a:gd name="T13" fmla="*/ 2147483646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2147483646 w 132"/>
                <a:gd name="T1" fmla="*/ 2147483646 h 308"/>
                <a:gd name="T2" fmla="*/ 0 w 132"/>
                <a:gd name="T3" fmla="*/ 0 h 308"/>
                <a:gd name="T4" fmla="*/ 0 w 132"/>
                <a:gd name="T5" fmla="*/ 2147483646 h 308"/>
                <a:gd name="T6" fmla="*/ 2147483646 w 132"/>
                <a:gd name="T7" fmla="*/ 2147483646 h 308"/>
                <a:gd name="T8" fmla="*/ 2147483646 w 132"/>
                <a:gd name="T9" fmla="*/ 2147483646 h 308"/>
                <a:gd name="T10" fmla="*/ 2147483646 w 132"/>
                <a:gd name="T11" fmla="*/ 2147483646 h 308"/>
                <a:gd name="T12" fmla="*/ 2147483646 w 132"/>
                <a:gd name="T13" fmla="*/ 2147483646 h 308"/>
                <a:gd name="T14" fmla="*/ 2147483646 w 132"/>
                <a:gd name="T15" fmla="*/ 2147483646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2147483646 w 37"/>
                <a:gd name="T1" fmla="*/ 2147483646 h 79"/>
                <a:gd name="T2" fmla="*/ 2147483646 w 37"/>
                <a:gd name="T3" fmla="*/ 2147483646 h 79"/>
                <a:gd name="T4" fmla="*/ 0 w 37"/>
                <a:gd name="T5" fmla="*/ 0 h 79"/>
                <a:gd name="T6" fmla="*/ 2147483646 w 37"/>
                <a:gd name="T7" fmla="*/ 2147483646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2147483646 w 178"/>
                <a:gd name="T1" fmla="*/ 2147483646 h 722"/>
                <a:gd name="T2" fmla="*/ 2147483646 w 178"/>
                <a:gd name="T3" fmla="*/ 2147483646 h 722"/>
                <a:gd name="T4" fmla="*/ 2147483646 w 178"/>
                <a:gd name="T5" fmla="*/ 2147483646 h 722"/>
                <a:gd name="T6" fmla="*/ 2147483646 w 178"/>
                <a:gd name="T7" fmla="*/ 2147483646 h 722"/>
                <a:gd name="T8" fmla="*/ 0 w 178"/>
                <a:gd name="T9" fmla="*/ 0 h 722"/>
                <a:gd name="T10" fmla="*/ 2147483646 w 178"/>
                <a:gd name="T11" fmla="*/ 2147483646 h 722"/>
                <a:gd name="T12" fmla="*/ 2147483646 w 178"/>
                <a:gd name="T13" fmla="*/ 2147483646 h 722"/>
                <a:gd name="T14" fmla="*/ 2147483646 w 178"/>
                <a:gd name="T15" fmla="*/ 2147483646 h 722"/>
                <a:gd name="T16" fmla="*/ 2147483646 w 178"/>
                <a:gd name="T17" fmla="*/ 2147483646 h 722"/>
                <a:gd name="T18" fmla="*/ 2147483646 w 178"/>
                <a:gd name="T19" fmla="*/ 2147483646 h 722"/>
                <a:gd name="T20" fmla="*/ 2147483646 w 178"/>
                <a:gd name="T21" fmla="*/ 2147483646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2147483646 w 23"/>
                <a:gd name="T1" fmla="*/ 2147483646 h 635"/>
                <a:gd name="T2" fmla="*/ 2147483646 w 23"/>
                <a:gd name="T3" fmla="*/ 2147483646 h 635"/>
                <a:gd name="T4" fmla="*/ 2147483646 w 23"/>
                <a:gd name="T5" fmla="*/ 2147483646 h 635"/>
                <a:gd name="T6" fmla="*/ 2147483646 w 23"/>
                <a:gd name="T7" fmla="*/ 2147483646 h 635"/>
                <a:gd name="T8" fmla="*/ 2147483646 w 23"/>
                <a:gd name="T9" fmla="*/ 2147483646 h 635"/>
                <a:gd name="T10" fmla="*/ 2147483646 w 23"/>
                <a:gd name="T11" fmla="*/ 2147483646 h 635"/>
                <a:gd name="T12" fmla="*/ 2147483646 w 23"/>
                <a:gd name="T13" fmla="*/ 0 h 635"/>
                <a:gd name="T14" fmla="*/ 2147483646 w 23"/>
                <a:gd name="T15" fmla="*/ 0 h 635"/>
                <a:gd name="T16" fmla="*/ 2147483646 w 23"/>
                <a:gd name="T17" fmla="*/ 2147483646 h 635"/>
                <a:gd name="T18" fmla="*/ 2147483646 w 23"/>
                <a:gd name="T19" fmla="*/ 2147483646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2147483646 w 17"/>
                <a:gd name="T3" fmla="*/ 2147483646 h 107"/>
                <a:gd name="T4" fmla="*/ 2147483646 w 17"/>
                <a:gd name="T5" fmla="*/ 2147483646 h 107"/>
                <a:gd name="T6" fmla="*/ 2147483646 w 17"/>
                <a:gd name="T7" fmla="*/ 2147483646 h 107"/>
                <a:gd name="T8" fmla="*/ 2147483646 w 17"/>
                <a:gd name="T9" fmla="*/ 2147483646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2147483646 w 41"/>
                <a:gd name="T3" fmla="*/ 2147483646 h 222"/>
                <a:gd name="T4" fmla="*/ 2147483646 w 41"/>
                <a:gd name="T5" fmla="*/ 2147483646 h 222"/>
                <a:gd name="T6" fmla="*/ 2147483646 w 41"/>
                <a:gd name="T7" fmla="*/ 2147483646 h 222"/>
                <a:gd name="T8" fmla="*/ 2147483646 w 41"/>
                <a:gd name="T9" fmla="*/ 2147483646 h 222"/>
                <a:gd name="T10" fmla="*/ 2147483646 w 41"/>
                <a:gd name="T11" fmla="*/ 2147483646 h 222"/>
                <a:gd name="T12" fmla="*/ 2147483646 w 41"/>
                <a:gd name="T13" fmla="*/ 2147483646 h 222"/>
                <a:gd name="T14" fmla="*/ 2147483646 w 41"/>
                <a:gd name="T15" fmla="*/ 2147483646 h 222"/>
                <a:gd name="T16" fmla="*/ 2147483646 w 41"/>
                <a:gd name="T17" fmla="*/ 2147483646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2147483646 w 450"/>
                <a:gd name="T1" fmla="*/ 2147483646 h 878"/>
                <a:gd name="T2" fmla="*/ 2147483646 w 450"/>
                <a:gd name="T3" fmla="*/ 2147483646 h 878"/>
                <a:gd name="T4" fmla="*/ 2147483646 w 450"/>
                <a:gd name="T5" fmla="*/ 2147483646 h 878"/>
                <a:gd name="T6" fmla="*/ 2147483646 w 450"/>
                <a:gd name="T7" fmla="*/ 2147483646 h 878"/>
                <a:gd name="T8" fmla="*/ 2147483646 w 450"/>
                <a:gd name="T9" fmla="*/ 2147483646 h 878"/>
                <a:gd name="T10" fmla="*/ 2147483646 w 450"/>
                <a:gd name="T11" fmla="*/ 2147483646 h 878"/>
                <a:gd name="T12" fmla="*/ 2147483646 w 450"/>
                <a:gd name="T13" fmla="*/ 2147483646 h 878"/>
                <a:gd name="T14" fmla="*/ 2147483646 w 450"/>
                <a:gd name="T15" fmla="*/ 0 h 878"/>
                <a:gd name="T16" fmla="*/ 2147483646 w 450"/>
                <a:gd name="T17" fmla="*/ 2147483646 h 878"/>
                <a:gd name="T18" fmla="*/ 2147483646 w 450"/>
                <a:gd name="T19" fmla="*/ 2147483646 h 878"/>
                <a:gd name="T20" fmla="*/ 2147483646 w 450"/>
                <a:gd name="T21" fmla="*/ 2147483646 h 878"/>
                <a:gd name="T22" fmla="*/ 2147483646 w 450"/>
                <a:gd name="T23" fmla="*/ 2147483646 h 878"/>
                <a:gd name="T24" fmla="*/ 2147483646 w 450"/>
                <a:gd name="T25" fmla="*/ 2147483646 h 878"/>
                <a:gd name="T26" fmla="*/ 0 w 450"/>
                <a:gd name="T27" fmla="*/ 2147483646 h 878"/>
                <a:gd name="T28" fmla="*/ 0 w 450"/>
                <a:gd name="T29" fmla="*/ 2147483646 h 878"/>
                <a:gd name="T30" fmla="*/ 2147483646 w 450"/>
                <a:gd name="T31" fmla="*/ 2147483646 h 878"/>
                <a:gd name="T32" fmla="*/ 2147483646 w 450"/>
                <a:gd name="T33" fmla="*/ 2147483646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2147483646 w 35"/>
                <a:gd name="T3" fmla="*/ 2147483646 h 73"/>
                <a:gd name="T4" fmla="*/ 2147483646 w 35"/>
                <a:gd name="T5" fmla="*/ 2147483646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2147483646 w 8"/>
                <a:gd name="T1" fmla="*/ 2147483646 h 48"/>
                <a:gd name="T2" fmla="*/ 2147483646 w 8"/>
                <a:gd name="T3" fmla="*/ 2147483646 h 48"/>
                <a:gd name="T4" fmla="*/ 2147483646 w 8"/>
                <a:gd name="T5" fmla="*/ 2147483646 h 48"/>
                <a:gd name="T6" fmla="*/ 2147483646 w 8"/>
                <a:gd name="T7" fmla="*/ 0 h 48"/>
                <a:gd name="T8" fmla="*/ 0 w 8"/>
                <a:gd name="T9" fmla="*/ 2147483646 h 48"/>
                <a:gd name="T10" fmla="*/ 2147483646 w 8"/>
                <a:gd name="T11" fmla="*/ 2147483646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2147483646 w 52"/>
                <a:gd name="T1" fmla="*/ 2147483646 h 135"/>
                <a:gd name="T2" fmla="*/ 0 w 52"/>
                <a:gd name="T3" fmla="*/ 0 h 135"/>
                <a:gd name="T4" fmla="*/ 2147483646 w 52"/>
                <a:gd name="T5" fmla="*/ 2147483646 h 135"/>
                <a:gd name="T6" fmla="*/ 2147483646 w 52"/>
                <a:gd name="T7" fmla="*/ 2147483646 h 135"/>
                <a:gd name="T8" fmla="*/ 2147483646 w 52"/>
                <a:gd name="T9" fmla="*/ 2147483646 h 135"/>
                <a:gd name="T10" fmla="*/ 2147483646 w 52"/>
                <a:gd name="T11" fmla="*/ 2147483646 h 135"/>
                <a:gd name="T12" fmla="*/ 2147483646 w 52"/>
                <a:gd name="T13" fmla="*/ 2147483646 h 135"/>
                <a:gd name="T14" fmla="*/ 2147483646 w 52"/>
                <a:gd name="T15" fmla="*/ 2147483646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27" name="Group 48"/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5717"/>
            <a:chExt cx="1952625" cy="5678034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>
                <a:gd name="T0" fmla="*/ 2147483646 w 103"/>
                <a:gd name="T1" fmla="*/ 2147483646 h 920"/>
                <a:gd name="T2" fmla="*/ 2147483646 w 103"/>
                <a:gd name="T3" fmla="*/ 2147483646 h 920"/>
                <a:gd name="T4" fmla="*/ 2147483646 w 103"/>
                <a:gd name="T5" fmla="*/ 2147483646 h 920"/>
                <a:gd name="T6" fmla="*/ 2147483646 w 103"/>
                <a:gd name="T7" fmla="*/ 2147483646 h 920"/>
                <a:gd name="T8" fmla="*/ 2147483646 w 103"/>
                <a:gd name="T9" fmla="*/ 2147483646 h 920"/>
                <a:gd name="T10" fmla="*/ 2147483646 w 103"/>
                <a:gd name="T11" fmla="*/ 2147483646 h 920"/>
                <a:gd name="T12" fmla="*/ 2147483646 w 103"/>
                <a:gd name="T13" fmla="*/ 2147483646 h 920"/>
                <a:gd name="T14" fmla="*/ 2147483646 w 103"/>
                <a:gd name="T15" fmla="*/ 2147483646 h 920"/>
                <a:gd name="T16" fmla="*/ 2147483646 w 103"/>
                <a:gd name="T17" fmla="*/ 2147483646 h 920"/>
                <a:gd name="T18" fmla="*/ 2147483646 w 103"/>
                <a:gd name="T19" fmla="*/ 2147483646 h 920"/>
                <a:gd name="T20" fmla="*/ 2147483646 w 103"/>
                <a:gd name="T21" fmla="*/ 2147483646 h 920"/>
                <a:gd name="T22" fmla="*/ 2147483646 w 103"/>
                <a:gd name="T23" fmla="*/ 0 h 920"/>
                <a:gd name="T24" fmla="*/ 0 w 103"/>
                <a:gd name="T25" fmla="*/ 0 h 920"/>
                <a:gd name="T26" fmla="*/ 2147483646 w 103"/>
                <a:gd name="T27" fmla="*/ 2147483646 h 920"/>
                <a:gd name="T28" fmla="*/ 2147483646 w 103"/>
                <a:gd name="T29" fmla="*/ 2147483646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2147483646 w 88"/>
                <a:gd name="T1" fmla="*/ 2147483646 h 330"/>
                <a:gd name="T2" fmla="*/ 2147483646 w 88"/>
                <a:gd name="T3" fmla="*/ 2147483646 h 330"/>
                <a:gd name="T4" fmla="*/ 2147483646 w 88"/>
                <a:gd name="T5" fmla="*/ 2147483646 h 330"/>
                <a:gd name="T6" fmla="*/ 2147483646 w 88"/>
                <a:gd name="T7" fmla="*/ 2147483646 h 330"/>
                <a:gd name="T8" fmla="*/ 2147483646 w 88"/>
                <a:gd name="T9" fmla="*/ 2147483646 h 330"/>
                <a:gd name="T10" fmla="*/ 0 w 88"/>
                <a:gd name="T11" fmla="*/ 0 h 330"/>
                <a:gd name="T12" fmla="*/ 2147483646 w 88"/>
                <a:gd name="T13" fmla="*/ 2147483646 h 330"/>
                <a:gd name="T14" fmla="*/ 2147483646 w 88"/>
                <a:gd name="T15" fmla="*/ 2147483646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2147483646 w 90"/>
                <a:gd name="T1" fmla="*/ 2147483646 h 207"/>
                <a:gd name="T2" fmla="*/ 0 w 90"/>
                <a:gd name="T3" fmla="*/ 0 h 207"/>
                <a:gd name="T4" fmla="*/ 2147483646 w 90"/>
                <a:gd name="T5" fmla="*/ 2147483646 h 207"/>
                <a:gd name="T6" fmla="*/ 2147483646 w 90"/>
                <a:gd name="T7" fmla="*/ 2147483646 h 207"/>
                <a:gd name="T8" fmla="*/ 2147483646 w 90"/>
                <a:gd name="T9" fmla="*/ 2147483646 h 207"/>
                <a:gd name="T10" fmla="*/ 2147483646 w 90"/>
                <a:gd name="T11" fmla="*/ 2147483646 h 207"/>
                <a:gd name="T12" fmla="*/ 2147483646 w 90"/>
                <a:gd name="T13" fmla="*/ 2147483646 h 207"/>
                <a:gd name="T14" fmla="*/ 2147483646 w 90"/>
                <a:gd name="T15" fmla="*/ 2147483646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2147483646 w 115"/>
                <a:gd name="T1" fmla="*/ 2147483646 h 467"/>
                <a:gd name="T2" fmla="*/ 2147483646 w 115"/>
                <a:gd name="T3" fmla="*/ 2147483646 h 467"/>
                <a:gd name="T4" fmla="*/ 2147483646 w 115"/>
                <a:gd name="T5" fmla="*/ 2147483646 h 467"/>
                <a:gd name="T6" fmla="*/ 2147483646 w 115"/>
                <a:gd name="T7" fmla="*/ 2147483646 h 467"/>
                <a:gd name="T8" fmla="*/ 0 w 115"/>
                <a:gd name="T9" fmla="*/ 0 h 467"/>
                <a:gd name="T10" fmla="*/ 2147483646 w 115"/>
                <a:gd name="T11" fmla="*/ 2147483646 h 467"/>
                <a:gd name="T12" fmla="*/ 2147483646 w 115"/>
                <a:gd name="T13" fmla="*/ 2147483646 h 467"/>
                <a:gd name="T14" fmla="*/ 2147483646 w 115"/>
                <a:gd name="T15" fmla="*/ 2147483646 h 467"/>
                <a:gd name="T16" fmla="*/ 2147483646 w 115"/>
                <a:gd name="T17" fmla="*/ 2147483646 h 467"/>
                <a:gd name="T18" fmla="*/ 2147483646 w 115"/>
                <a:gd name="T19" fmla="*/ 2147483646 h 467"/>
                <a:gd name="T20" fmla="*/ 2147483646 w 115"/>
                <a:gd name="T21" fmla="*/ 2147483646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2147483646 w 36"/>
                <a:gd name="T1" fmla="*/ 2147483646 h 633"/>
                <a:gd name="T2" fmla="*/ 2147483646 w 36"/>
                <a:gd name="T3" fmla="*/ 2147483646 h 633"/>
                <a:gd name="T4" fmla="*/ 2147483646 w 36"/>
                <a:gd name="T5" fmla="*/ 2147483646 h 633"/>
                <a:gd name="T6" fmla="*/ 2147483646 w 36"/>
                <a:gd name="T7" fmla="*/ 2147483646 h 633"/>
                <a:gd name="T8" fmla="*/ 2147483646 w 36"/>
                <a:gd name="T9" fmla="*/ 2147483646 h 633"/>
                <a:gd name="T10" fmla="*/ 2147483646 w 36"/>
                <a:gd name="T11" fmla="*/ 0 h 633"/>
                <a:gd name="T12" fmla="*/ 2147483646 w 36"/>
                <a:gd name="T13" fmla="*/ 0 h 633"/>
                <a:gd name="T14" fmla="*/ 2147483646 w 36"/>
                <a:gd name="T15" fmla="*/ 2147483646 h 633"/>
                <a:gd name="T16" fmla="*/ 2147483646 w 36"/>
                <a:gd name="T17" fmla="*/ 2147483646 h 633"/>
                <a:gd name="T18" fmla="*/ 2147483646 w 36"/>
                <a:gd name="T19" fmla="*/ 2147483646 h 633"/>
                <a:gd name="T20" fmla="*/ 2147483646 w 36"/>
                <a:gd name="T21" fmla="*/ 2147483646 h 633"/>
                <a:gd name="T22" fmla="*/ 2147483646 w 36"/>
                <a:gd name="T23" fmla="*/ 2147483646 h 633"/>
                <a:gd name="T24" fmla="*/ 2147483646 w 36"/>
                <a:gd name="T25" fmla="*/ 2147483646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2147483646 w 28"/>
                <a:gd name="T1" fmla="*/ 2147483646 h 59"/>
                <a:gd name="T2" fmla="*/ 2147483646 w 28"/>
                <a:gd name="T3" fmla="*/ 2147483646 h 59"/>
                <a:gd name="T4" fmla="*/ 0 w 28"/>
                <a:gd name="T5" fmla="*/ 0 h 59"/>
                <a:gd name="T6" fmla="*/ 2147483646 w 28"/>
                <a:gd name="T7" fmla="*/ 2147483646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2147483646 w 17"/>
                <a:gd name="T1" fmla="*/ 2147483646 h 107"/>
                <a:gd name="T2" fmla="*/ 2147483646 w 17"/>
                <a:gd name="T3" fmla="*/ 2147483646 h 107"/>
                <a:gd name="T4" fmla="*/ 2147483646 w 17"/>
                <a:gd name="T5" fmla="*/ 2147483646 h 107"/>
                <a:gd name="T6" fmla="*/ 2147483646 w 17"/>
                <a:gd name="T7" fmla="*/ 2147483646 h 107"/>
                <a:gd name="T8" fmla="*/ 0 w 17"/>
                <a:gd name="T9" fmla="*/ 0 h 107"/>
                <a:gd name="T10" fmla="*/ 0 w 17"/>
                <a:gd name="T11" fmla="*/ 2147483646 h 107"/>
                <a:gd name="T12" fmla="*/ 2147483646 w 17"/>
                <a:gd name="T13" fmla="*/ 2147483646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2147483646 w 294"/>
                <a:gd name="T1" fmla="*/ 2147483646 h 568"/>
                <a:gd name="T2" fmla="*/ 2147483646 w 294"/>
                <a:gd name="T3" fmla="*/ 2147483646 h 568"/>
                <a:gd name="T4" fmla="*/ 2147483646 w 294"/>
                <a:gd name="T5" fmla="*/ 2147483646 h 568"/>
                <a:gd name="T6" fmla="*/ 2147483646 w 294"/>
                <a:gd name="T7" fmla="*/ 2147483646 h 568"/>
                <a:gd name="T8" fmla="*/ 2147483646 w 294"/>
                <a:gd name="T9" fmla="*/ 2147483646 h 568"/>
                <a:gd name="T10" fmla="*/ 2147483646 w 294"/>
                <a:gd name="T11" fmla="*/ 2147483646 h 568"/>
                <a:gd name="T12" fmla="*/ 2147483646 w 294"/>
                <a:gd name="T13" fmla="*/ 0 h 568"/>
                <a:gd name="T14" fmla="*/ 2147483646 w 294"/>
                <a:gd name="T15" fmla="*/ 0 h 568"/>
                <a:gd name="T16" fmla="*/ 2147483646 w 294"/>
                <a:gd name="T17" fmla="*/ 2147483646 h 568"/>
                <a:gd name="T18" fmla="*/ 2147483646 w 294"/>
                <a:gd name="T19" fmla="*/ 2147483646 h 568"/>
                <a:gd name="T20" fmla="*/ 2147483646 w 294"/>
                <a:gd name="T21" fmla="*/ 2147483646 h 568"/>
                <a:gd name="T22" fmla="*/ 2147483646 w 294"/>
                <a:gd name="T23" fmla="*/ 2147483646 h 568"/>
                <a:gd name="T24" fmla="*/ 2147483646 w 294"/>
                <a:gd name="T25" fmla="*/ 2147483646 h 568"/>
                <a:gd name="T26" fmla="*/ 0 w 294"/>
                <a:gd name="T27" fmla="*/ 2147483646 h 568"/>
                <a:gd name="T28" fmla="*/ 2147483646 w 294"/>
                <a:gd name="T29" fmla="*/ 2147483646 h 568"/>
                <a:gd name="T30" fmla="*/ 2147483646 w 294"/>
                <a:gd name="T31" fmla="*/ 2147483646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2147483646 w 25"/>
                <a:gd name="T3" fmla="*/ 2147483646 h 53"/>
                <a:gd name="T4" fmla="*/ 2147483646 w 25"/>
                <a:gd name="T5" fmla="*/ 2147483646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2147483646 w 29"/>
                <a:gd name="T3" fmla="*/ 2147483646 h 141"/>
                <a:gd name="T4" fmla="*/ 2147483646 w 29"/>
                <a:gd name="T5" fmla="*/ 2147483646 h 141"/>
                <a:gd name="T6" fmla="*/ 2147483646 w 29"/>
                <a:gd name="T7" fmla="*/ 2147483646 h 141"/>
                <a:gd name="T8" fmla="*/ 2147483646 w 29"/>
                <a:gd name="T9" fmla="*/ 2147483646 h 141"/>
                <a:gd name="T10" fmla="*/ 2147483646 w 29"/>
                <a:gd name="T11" fmla="*/ 2147483646 h 141"/>
                <a:gd name="T12" fmla="*/ 2147483646 w 29"/>
                <a:gd name="T13" fmla="*/ 2147483646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2147483646 h 48"/>
                <a:gd name="T2" fmla="*/ 2147483646 w 8"/>
                <a:gd name="T3" fmla="*/ 2147483646 h 48"/>
                <a:gd name="T4" fmla="*/ 2147483646 w 8"/>
                <a:gd name="T5" fmla="*/ 2147483646 h 48"/>
                <a:gd name="T6" fmla="*/ 2147483646 w 8"/>
                <a:gd name="T7" fmla="*/ 2147483646 h 48"/>
                <a:gd name="T8" fmla="*/ 0 w 8"/>
                <a:gd name="T9" fmla="*/ 0 h 48"/>
                <a:gd name="T10" fmla="*/ 0 w 8"/>
                <a:gd name="T11" fmla="*/ 2147483646 h 48"/>
                <a:gd name="T12" fmla="*/ 0 w 8"/>
                <a:gd name="T13" fmla="*/ 2147483646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2147483646 w 44"/>
                <a:gd name="T1" fmla="*/ 2147483646 h 111"/>
                <a:gd name="T2" fmla="*/ 0 w 44"/>
                <a:gd name="T3" fmla="*/ 0 h 111"/>
                <a:gd name="T4" fmla="*/ 2147483646 w 44"/>
                <a:gd name="T5" fmla="*/ 2147483646 h 111"/>
                <a:gd name="T6" fmla="*/ 2147483646 w 44"/>
                <a:gd name="T7" fmla="*/ 2147483646 h 111"/>
                <a:gd name="T8" fmla="*/ 2147483646 w 44"/>
                <a:gd name="T9" fmla="*/ 2147483646 h 111"/>
                <a:gd name="T10" fmla="*/ 2147483646 w 44"/>
                <a:gd name="T11" fmla="*/ 2147483646 h 111"/>
                <a:gd name="T12" fmla="*/ 2147483646 w 44"/>
                <a:gd name="T13" fmla="*/ 2147483646 h 111"/>
                <a:gd name="T14" fmla="*/ 2147483646 w 44"/>
                <a:gd name="T15" fmla="*/ 2147483646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E709E4C-874C-4701-B66E-208723D82722}" type="datetimeFigureOut">
              <a:rPr lang="en-US"/>
              <a:pPr>
                <a:defRPr/>
              </a:pPr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879ABD1E-08EE-44D6-B8E8-3FC0D5E9A93F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8" r:id="rId1"/>
    <p:sldLayoutId id="2147484109" r:id="rId2"/>
    <p:sldLayoutId id="2147484110" r:id="rId3"/>
    <p:sldLayoutId id="2147484111" r:id="rId4"/>
    <p:sldLayoutId id="2147484112" r:id="rId5"/>
    <p:sldLayoutId id="2147484113" r:id="rId6"/>
    <p:sldLayoutId id="2147484114" r:id="rId7"/>
    <p:sldLayoutId id="2147484115" r:id="rId8"/>
    <p:sldLayoutId id="2147484116" r:id="rId9"/>
    <p:sldLayoutId id="2147484117" r:id="rId10"/>
    <p:sldLayoutId id="2147484118" r:id="rId11"/>
    <p:sldLayoutId id="2147484119" r:id="rId12"/>
    <p:sldLayoutId id="2147484120" r:id="rId13"/>
    <p:sldLayoutId id="2147484121" r:id="rId14"/>
    <p:sldLayoutId id="2147484122" r:id="rId15"/>
    <p:sldLayoutId id="2147484123" r:id="rId16"/>
    <p:sldLayoutId id="2147484107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/>
          </p:cNvSpPr>
          <p:nvPr>
            <p:ph type="ctrTitle"/>
          </p:nvPr>
        </p:nvSpPr>
        <p:spPr>
          <a:xfrm>
            <a:off x="-152400" y="304800"/>
            <a:ext cx="7924800" cy="342900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FF0000"/>
                </a:solidFill>
              </a:rPr>
              <a:t>Performance </a:t>
            </a:r>
            <a:r>
              <a:rPr lang="en-US" sz="3600" b="1" dirty="0">
                <a:solidFill>
                  <a:srgbClr val="FF0000"/>
                </a:solidFill>
              </a:rPr>
              <a:t>Measurement </a:t>
            </a:r>
            <a:r>
              <a:rPr lang="en-US" sz="3600" b="1" dirty="0" smtClean="0">
                <a:solidFill>
                  <a:srgbClr val="FF0000"/>
                </a:solidFill>
              </a:rPr>
              <a:t/>
            </a:r>
            <a:br>
              <a:rPr lang="en-US" sz="3600" b="1" dirty="0" smtClean="0">
                <a:solidFill>
                  <a:srgbClr val="FF0000"/>
                </a:solidFill>
              </a:rPr>
            </a:br>
            <a:r>
              <a:rPr lang="en-US" sz="3600" b="1" dirty="0" smtClean="0">
                <a:solidFill>
                  <a:srgbClr val="FF0000"/>
                </a:solidFill>
              </a:rPr>
              <a:t>of </a:t>
            </a:r>
            <a:r>
              <a:rPr lang="en-US" sz="3600" b="1" dirty="0">
                <a:solidFill>
                  <a:srgbClr val="FF0000"/>
                </a:solidFill>
              </a:rPr>
              <a:t>Processes and </a:t>
            </a:r>
            <a:r>
              <a:rPr lang="en-US" sz="3600" b="1" dirty="0" smtClean="0">
                <a:solidFill>
                  <a:srgbClr val="FF0000"/>
                </a:solidFill>
              </a:rPr>
              <a:t>Threads Controlling</a:t>
            </a:r>
            <a:r>
              <a:rPr lang="en-US" sz="3600" b="1" dirty="0">
                <a:solidFill>
                  <a:srgbClr val="FF0000"/>
                </a:solidFill>
              </a:rPr>
              <a:t>, Tracking and Monitoring Based on 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>
                <a:solidFill>
                  <a:srgbClr val="FF0000"/>
                </a:solidFill>
              </a:rPr>
              <a:t>Shared-Memory Parallel Processing Approach </a:t>
            </a:r>
            <a:endParaRPr lang="en-US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4027944"/>
            <a:ext cx="71628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u="none" spc="-5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Asst. Prof. Dr. Eng. Subhi R. M. Zeebaree</a:t>
            </a:r>
          </a:p>
          <a:p>
            <a:pPr algn="ctr">
              <a:defRPr/>
            </a:pPr>
            <a:r>
              <a:rPr lang="en-US" sz="2400" b="1" u="none" spc="-5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(CCE Dept. – Eng. College - Nawroz University)</a:t>
            </a:r>
          </a:p>
          <a:p>
            <a:pPr algn="ctr">
              <a:defRPr/>
            </a:pPr>
            <a:r>
              <a:rPr lang="en-US" sz="2400" b="1" u="none" spc="-5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and</a:t>
            </a:r>
            <a:endParaRPr lang="en-US" sz="2400" b="1" u="none" spc="-5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en-US" sz="2400" b="1" u="none" spc="-5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Asst. Lect. </a:t>
            </a:r>
            <a:r>
              <a:rPr lang="en-US" sz="2400" b="1" u="none" spc="-50" dirty="0" err="1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Karzan</a:t>
            </a:r>
            <a:r>
              <a:rPr lang="en-US" sz="2400" b="1" u="none" spc="-5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u="none" spc="-5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Hussein </a:t>
            </a:r>
            <a:r>
              <a:rPr lang="en-US" sz="2400" b="1" u="none" spc="-5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Sharif</a:t>
            </a:r>
          </a:p>
          <a:p>
            <a:pPr algn="ctr">
              <a:defRPr/>
            </a:pPr>
            <a:r>
              <a:rPr lang="en-US" sz="2400" b="1" u="none" spc="-5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(</a:t>
            </a:r>
            <a:r>
              <a:rPr lang="en-US" sz="2400" b="1" u="none" spc="-5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University of Human Development</a:t>
            </a:r>
            <a:r>
              <a:rPr lang="en-US" sz="2400" b="1" u="none" spc="-5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)</a:t>
            </a:r>
          </a:p>
          <a:p>
            <a:pPr algn="ctr">
              <a:defRPr/>
            </a:pPr>
            <a:endParaRPr lang="en-US" sz="2400" b="1" u="none" spc="-5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en-US" sz="2400" b="1" u="none" spc="-5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3</a:t>
            </a:r>
            <a:r>
              <a:rPr lang="en-US" sz="2400" b="1" u="none" spc="-50" baseline="300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rd</a:t>
            </a:r>
            <a:r>
              <a:rPr lang="en-US" sz="2400" b="1" u="none" spc="-5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. Scientific </a:t>
            </a:r>
            <a:r>
              <a:rPr lang="en-US" sz="2400" b="1" u="none" spc="-5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Symposium</a:t>
            </a:r>
            <a:endParaRPr lang="en-US" sz="2400" b="1" u="none" spc="-5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76200"/>
            <a:ext cx="1524000" cy="1524000"/>
          </a:xfrm>
          <a:prstGeom prst="rect">
            <a:avLst/>
          </a:prstGeom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23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Tracking Stage Algorithm </a:t>
            </a:r>
            <a:endParaRPr lang="ar-IQ" altLang="en-US" smtClean="0"/>
          </a:p>
        </p:txBody>
      </p:sp>
      <p:pic>
        <p:nvPicPr>
          <p:cNvPr id="31747" name="Content Placeholder 2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75" t="15788" r="20332" b="9840"/>
          <a:stretch>
            <a:fillRect/>
          </a:stretch>
        </p:blipFill>
        <p:spPr>
          <a:xfrm>
            <a:off x="1371600" y="1219200"/>
            <a:ext cx="6172200" cy="5410200"/>
          </a:xfrm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29"/>
          <p:cNvSpPr>
            <a:spLocks noGrp="1"/>
          </p:cNvSpPr>
          <p:nvPr>
            <p:ph type="title"/>
          </p:nvPr>
        </p:nvSpPr>
        <p:spPr>
          <a:xfrm>
            <a:off x="228600" y="19050"/>
            <a:ext cx="9220200" cy="5143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200" b="1" dirty="0" smtClean="0">
                <a:solidFill>
                  <a:srgbClr val="FF0000"/>
                </a:solidFill>
              </a:rPr>
              <a:t>The GUI Representation of Application Software</a:t>
            </a:r>
            <a:br>
              <a:rPr lang="en-US" altLang="en-US" sz="3200" b="1" dirty="0" smtClean="0">
                <a:solidFill>
                  <a:srgbClr val="FF0000"/>
                </a:solidFill>
              </a:rPr>
            </a:br>
            <a:r>
              <a:rPr lang="en-US" altLang="en-US" sz="3200" b="1" dirty="0" smtClean="0">
                <a:solidFill>
                  <a:srgbClr val="FF0000"/>
                </a:solidFill>
              </a:rPr>
              <a:t> </a:t>
            </a:r>
            <a:endParaRPr lang="ar-IQ" altLang="en-US" sz="3200" dirty="0" smtClean="0">
              <a:solidFill>
                <a:srgbClr val="FF0000"/>
              </a:solidFill>
            </a:endParaRPr>
          </a:p>
        </p:txBody>
      </p:sp>
      <p:pic>
        <p:nvPicPr>
          <p:cNvPr id="32771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966" b="74189"/>
          <a:stretch/>
        </p:blipFill>
        <p:spPr bwMode="auto">
          <a:xfrm>
            <a:off x="166492" y="533400"/>
            <a:ext cx="8825108" cy="58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13" b="74189"/>
          <a:stretch/>
        </p:blipFill>
        <p:spPr bwMode="auto">
          <a:xfrm>
            <a:off x="163138" y="685800"/>
            <a:ext cx="8890047" cy="4808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66047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29"/>
          <p:cNvSpPr>
            <a:spLocks noGrp="1"/>
          </p:cNvSpPr>
          <p:nvPr>
            <p:ph type="title"/>
          </p:nvPr>
        </p:nvSpPr>
        <p:spPr>
          <a:xfrm>
            <a:off x="228600" y="19050"/>
            <a:ext cx="9220200" cy="5143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200" b="1" dirty="0" smtClean="0">
                <a:solidFill>
                  <a:srgbClr val="FF0000"/>
                </a:solidFill>
              </a:rPr>
              <a:t>The GUI Representation of Application Software</a:t>
            </a:r>
            <a:br>
              <a:rPr lang="en-US" altLang="en-US" sz="3200" b="1" dirty="0" smtClean="0">
                <a:solidFill>
                  <a:srgbClr val="FF0000"/>
                </a:solidFill>
              </a:rPr>
            </a:br>
            <a:r>
              <a:rPr lang="en-US" altLang="en-US" sz="3200" b="1" dirty="0" smtClean="0">
                <a:solidFill>
                  <a:srgbClr val="FF0000"/>
                </a:solidFill>
              </a:rPr>
              <a:t> </a:t>
            </a:r>
            <a:endParaRPr lang="ar-IQ" altLang="en-US" sz="3200" dirty="0" smtClean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189"/>
          <a:stretch/>
        </p:blipFill>
        <p:spPr bwMode="auto">
          <a:xfrm>
            <a:off x="186325" y="519830"/>
            <a:ext cx="8901308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1536930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76" b="61310"/>
          <a:stretch/>
        </p:blipFill>
        <p:spPr bwMode="auto">
          <a:xfrm>
            <a:off x="76200" y="76200"/>
            <a:ext cx="9067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35" b="36786"/>
          <a:stretch/>
        </p:blipFill>
        <p:spPr bwMode="auto">
          <a:xfrm>
            <a:off x="76200" y="2057400"/>
            <a:ext cx="9067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53"/>
          <a:stretch/>
        </p:blipFill>
        <p:spPr bwMode="auto">
          <a:xfrm>
            <a:off x="76200" y="4514850"/>
            <a:ext cx="90678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4933602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29"/>
          <p:cNvSpPr>
            <a:spLocks noGrp="1"/>
          </p:cNvSpPr>
          <p:nvPr>
            <p:ph type="title"/>
          </p:nvPr>
        </p:nvSpPr>
        <p:spPr>
          <a:xfrm>
            <a:off x="228600" y="19050"/>
            <a:ext cx="9220200" cy="5143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200" b="1" dirty="0" smtClean="0">
                <a:solidFill>
                  <a:srgbClr val="FF0000"/>
                </a:solidFill>
              </a:rPr>
              <a:t>The GUI Representation of Application Software</a:t>
            </a:r>
            <a:br>
              <a:rPr lang="en-US" altLang="en-US" sz="3200" b="1" dirty="0" smtClean="0">
                <a:solidFill>
                  <a:srgbClr val="FF0000"/>
                </a:solidFill>
              </a:rPr>
            </a:br>
            <a:r>
              <a:rPr lang="en-US" altLang="en-US" sz="3200" b="1" dirty="0" smtClean="0">
                <a:solidFill>
                  <a:srgbClr val="FF0000"/>
                </a:solidFill>
              </a:rPr>
              <a:t> </a:t>
            </a:r>
            <a:endParaRPr lang="ar-IQ" altLang="en-US" sz="3200" dirty="0" smtClean="0">
              <a:solidFill>
                <a:srgbClr val="FF0000"/>
              </a:solidFill>
            </a:endParaRPr>
          </a:p>
        </p:txBody>
      </p:sp>
      <p:pic>
        <p:nvPicPr>
          <p:cNvPr id="3277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64266"/>
            <a:ext cx="8763000" cy="591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19200" y="6381750"/>
            <a:ext cx="69643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Main Window with </a:t>
            </a:r>
            <a:r>
              <a:rPr lang="en-US" altLang="en-US" b="1" dirty="0">
                <a:solidFill>
                  <a:srgbClr val="FF0000"/>
                </a:solidFill>
              </a:rPr>
              <a:t>General System Information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538641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4"/>
          <p:cNvSpPr>
            <a:spLocks noGrp="1"/>
          </p:cNvSpPr>
          <p:nvPr>
            <p:ph type="title"/>
          </p:nvPr>
        </p:nvSpPr>
        <p:spPr>
          <a:xfrm>
            <a:off x="260350" y="152400"/>
            <a:ext cx="8915400" cy="609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The GUI Representation of Application Software</a:t>
            </a:r>
            <a:endParaRPr lang="en-US" altLang="en-US" sz="26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19" name="Rectangle 3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endParaRPr lang="en-US" altLang="en-US" smtClean="0"/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n-US" smtClean="0"/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74750"/>
            <a:ext cx="7894638" cy="519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200" y="6381750"/>
            <a:ext cx="92202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Main Window after Browsing the Features of the </a:t>
            </a:r>
            <a:r>
              <a:rPr lang="en-US" altLang="en-US" b="1" dirty="0">
                <a:solidFill>
                  <a:srgbClr val="FF0000"/>
                </a:solidFill>
              </a:rPr>
              <a:t>Existed Processes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>
          <a:xfrm>
            <a:off x="228600" y="152400"/>
            <a:ext cx="9296400" cy="685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 GUI Representation of Application Software</a:t>
            </a: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295400"/>
            <a:ext cx="8686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66800" y="6477000"/>
            <a:ext cx="6858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Program, Process, Threads and </a:t>
            </a:r>
            <a:r>
              <a:rPr lang="en-US" altLang="en-US" b="1" dirty="0">
                <a:solidFill>
                  <a:srgbClr val="FF0000"/>
                </a:solidFill>
              </a:rPr>
              <a:t>Control Sections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>
          <a:xfrm>
            <a:off x="381000" y="228600"/>
            <a:ext cx="9144000" cy="533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 GUI Representation of Application Software</a:t>
            </a:r>
            <a:endParaRPr lang="en-US" altLang="en-US" sz="3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686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88392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00200" y="6381750"/>
            <a:ext cx="704215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Operation of </a:t>
            </a:r>
            <a:r>
              <a:rPr lang="en-US" altLang="en-US" b="1" dirty="0">
                <a:solidFill>
                  <a:srgbClr val="FF0000"/>
                </a:solidFill>
              </a:rPr>
              <a:t>Recording</a:t>
            </a: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 the Monitored Data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670587642"/>
              </p:ext>
            </p:extLst>
          </p:nvPr>
        </p:nvGraphicFramePr>
        <p:xfrm>
          <a:off x="533400" y="1676400"/>
          <a:ext cx="77724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2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371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200" b="1" u="sng" dirty="0" smtClean="0">
                <a:solidFill>
                  <a:srgbClr val="FF0000"/>
                </a:solidFill>
              </a:rPr>
              <a:t>Case Studies (Controlling)</a:t>
            </a:r>
            <a:br>
              <a:rPr lang="en-US" altLang="en-US" sz="3200" b="1" u="sng" dirty="0" smtClean="0">
                <a:solidFill>
                  <a:srgbClr val="FF0000"/>
                </a:solidFill>
              </a:rPr>
            </a:br>
            <a:r>
              <a:rPr lang="en-US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Example: </a:t>
            </a:r>
            <a:r>
              <a:rPr lang="en-US" altLang="en-US" sz="2400" b="1" dirty="0" smtClean="0">
                <a:solidFill>
                  <a:srgbClr val="0070C0"/>
                </a:solidFill>
              </a:rPr>
              <a:t>MP/ST</a:t>
            </a:r>
            <a:r>
              <a:rPr lang="en-US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 Processes=4,  </a:t>
            </a:r>
            <a:r>
              <a:rPr lang="en-US" altLang="en-US" sz="2400" b="1" dirty="0" smtClean="0">
                <a:solidFill>
                  <a:srgbClr val="0070C0"/>
                </a:solidFill>
              </a:rPr>
              <a:t>All on CPU1</a:t>
            </a:r>
            <a:r>
              <a:rPr lang="en-US" alt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alt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altLang="en-US" sz="2400" b="1" u="sng" dirty="0" smtClean="0">
                <a:solidFill>
                  <a:srgbClr val="FF0000"/>
                </a:solidFill>
              </a:rPr>
              <a:t>Context Switching for (Process 2)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229600" cy="685800"/>
          </a:xfrm>
        </p:spPr>
        <p:txBody>
          <a:bodyPr/>
          <a:lstStyle/>
          <a:p>
            <a:pPr eaLnBrk="1" hangingPunct="1"/>
            <a:r>
              <a:rPr lang="en-US" altLang="en-US" b="1" u="sng" dirty="0" smtClean="0">
                <a:solidFill>
                  <a:srgbClr val="FF0000"/>
                </a:solidFill>
                <a:latin typeface="Verdana" panose="020B0604030504040204" pitchFamily="34" charset="0"/>
              </a:rPr>
              <a:t>Aims of  Research</a:t>
            </a:r>
            <a:endParaRPr lang="ar-IQ" altLang="en-US" dirty="0" smtClean="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8839200" cy="5486400"/>
          </a:xfrm>
        </p:spPr>
        <p:txBody>
          <a:bodyPr rtlCol="0">
            <a:noAutofit/>
          </a:bodyPr>
          <a:lstStyle/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altLang="en-US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an algorithm </a:t>
            </a:r>
            <a:r>
              <a:rPr lang="en-US" alt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building a software application to make </a:t>
            </a:r>
            <a:r>
              <a:rPr lang="en-US" altLang="en-US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 checking</a:t>
            </a:r>
            <a:r>
              <a:rPr lang="en-US" altLang="en-US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PC system-information. Provide </a:t>
            </a:r>
            <a:r>
              <a:rPr lang="en-US" alt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monitoring capability</a:t>
            </a:r>
            <a:r>
              <a:rPr lang="en-US" alt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all processes </a:t>
            </a:r>
            <a:r>
              <a:rPr lang="en-US" alt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currently in the system</a:t>
            </a:r>
            <a:r>
              <a:rPr lang="en-US" alt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full details, </a:t>
            </a:r>
            <a:r>
              <a:rPr lang="en-US" alt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Tracking the termination state</a:t>
            </a:r>
            <a:r>
              <a:rPr lang="en-US" alt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each of them or the </a:t>
            </a:r>
            <a:r>
              <a:rPr lang="en-US" alt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entering of new processes</a:t>
            </a:r>
            <a:r>
              <a:rPr lang="en-US" alt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into the </a:t>
            </a:r>
            <a:r>
              <a:rPr lang="en-US" alt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system.</a:t>
            </a:r>
          </a:p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alt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Providing full </a:t>
            </a:r>
            <a:r>
              <a:rPr lang="en-US" alt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monitoring, controlling, tracking </a:t>
            </a:r>
            <a:r>
              <a:rPr lang="en-US" alt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alt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re-monitoring</a:t>
            </a:r>
            <a:r>
              <a:rPr lang="en-US" alt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all possible cases of </a:t>
            </a:r>
            <a:r>
              <a:rPr lang="en-US" alt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Single/Multi  processes/threads</a:t>
            </a:r>
            <a:r>
              <a:rPr lang="en-US" alt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with all information related to them including </a:t>
            </a:r>
            <a:r>
              <a:rPr lang="en-US" alt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elapsed kernel time</a:t>
            </a:r>
            <a:r>
              <a:rPr lang="en-US" alt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alt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context-switching</a:t>
            </a:r>
            <a:r>
              <a:rPr lang="en-US" alt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alt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pausing/running/killing</a:t>
            </a:r>
            <a:r>
              <a:rPr lang="en-US" alt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these </a:t>
            </a:r>
            <a:r>
              <a:rPr lang="en-US" alt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processes/threads</a:t>
            </a:r>
            <a:r>
              <a:rPr lang="en-US" alt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forcing</a:t>
            </a:r>
            <a:r>
              <a:rPr lang="en-US" alt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them to </a:t>
            </a:r>
            <a:r>
              <a:rPr lang="en-US" alt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specified CPUs</a:t>
            </a:r>
            <a:r>
              <a:rPr lang="en-US" alt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alt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changing</a:t>
            </a:r>
            <a:r>
              <a:rPr lang="en-US" alt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 priorities</a:t>
            </a:r>
            <a:r>
              <a:rPr lang="en-US" alt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3722960"/>
              </p:ext>
            </p:extLst>
          </p:nvPr>
        </p:nvGraphicFramePr>
        <p:xfrm>
          <a:off x="152400" y="845641"/>
          <a:ext cx="8839200" cy="5936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152400" y="76200"/>
            <a:ext cx="8763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Case </a:t>
            </a:r>
            <a:r>
              <a:rPr lang="en-US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Studies</a:t>
            </a:r>
            <a:r>
              <a:rPr lang="en-US" altLang="en-US" sz="2400" b="1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 </a:t>
            </a:r>
            <a:r>
              <a:rPr lang="en-US" altLang="en-US" b="1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MP/SMT: </a:t>
            </a:r>
            <a:r>
              <a:rPr lang="en-US" altLang="en-US" b="1" dirty="0" smtClean="0">
                <a:solidFill>
                  <a:srgbClr val="FF0000"/>
                </a:solidFill>
              </a:rPr>
              <a:t>Elapsed </a:t>
            </a:r>
            <a:r>
              <a:rPr lang="en-US" altLang="en-US" b="1" dirty="0">
                <a:solidFill>
                  <a:srgbClr val="FF0000"/>
                </a:solidFill>
              </a:rPr>
              <a:t>Running Time </a:t>
            </a:r>
            <a:r>
              <a:rPr lang="en-US" altLang="en-US" u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for </a:t>
            </a:r>
            <a:r>
              <a:rPr lang="en-US" altLang="en-US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Threads </a:t>
            </a:r>
            <a:r>
              <a:rPr lang="en-US" altLang="en-US" u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of P2 of MP/SMT, </a:t>
            </a:r>
            <a:r>
              <a:rPr lang="en-US" dirty="0">
                <a:solidFill>
                  <a:srgbClr val="FF0000"/>
                </a:solidFill>
              </a:rPr>
              <a:t>All Threads Normal </a:t>
            </a:r>
            <a:r>
              <a:rPr lang="en-US" dirty="0" smtClean="0">
                <a:solidFill>
                  <a:srgbClr val="FF0000"/>
                </a:solidFill>
              </a:rPr>
              <a:t>Priority</a:t>
            </a:r>
            <a:r>
              <a:rPr lang="en-US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en-US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using </a:t>
            </a:r>
            <a:r>
              <a:rPr lang="en-US" altLang="en-US" u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Core i7</a:t>
            </a:r>
            <a:endParaRPr lang="en-US" u="none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type="title"/>
          </p:nvPr>
        </p:nvSpPr>
        <p:spPr>
          <a:xfrm>
            <a:off x="228600" y="76200"/>
            <a:ext cx="8915400" cy="1371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Case Studies:</a:t>
            </a:r>
            <a:r>
              <a:rPr lang="en-US" alt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MP/SMT: </a:t>
            </a:r>
            <a:r>
              <a:rPr lang="en-US" altLang="en-US" sz="2800" b="1" u="sng" dirty="0" smtClean="0">
                <a:solidFill>
                  <a:srgbClr val="FF0000"/>
                </a:solidFill>
              </a:rPr>
              <a:t>Elapsed Running Time</a:t>
            </a:r>
            <a:r>
              <a:rPr lang="en-US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for </a:t>
            </a:r>
            <a:br>
              <a:rPr lang="en-US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Threads of P2 of MP/SMT, </a:t>
            </a:r>
            <a:r>
              <a:rPr lang="en-US" altLang="en-US" sz="2800" u="sng" dirty="0" smtClean="0">
                <a:solidFill>
                  <a:srgbClr val="FF0000"/>
                </a:solidFill>
              </a:rPr>
              <a:t>Thread3 High Priority </a:t>
            </a:r>
            <a:r>
              <a:rPr lang="en-US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using Core i7</a:t>
            </a:r>
            <a:r>
              <a:rPr lang="en-US" alt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alt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US" altLang="en-US" sz="3200" dirty="0" smtClean="0">
              <a:solidFill>
                <a:schemeClr val="tx1">
                  <a:lumMod val="85000"/>
                  <a:lumOff val="15000"/>
                </a:schemeClr>
              </a:solidFill>
              <a:latin typeface="Constantia" panose="02030602050306030303" pitchFamily="18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765054361"/>
              </p:ext>
            </p:extLst>
          </p:nvPr>
        </p:nvGraphicFramePr>
        <p:xfrm>
          <a:off x="76200" y="1143000"/>
          <a:ext cx="88392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/>
          </p:cNvSpPr>
          <p:nvPr>
            <p:ph type="title"/>
          </p:nvPr>
        </p:nvSpPr>
        <p:spPr>
          <a:xfrm>
            <a:off x="381000" y="228600"/>
            <a:ext cx="8686800" cy="1447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Case Studies: </a:t>
            </a:r>
            <a:r>
              <a:rPr lang="en-US" altLang="en-US" sz="3200" b="1" u="sng" dirty="0" smtClean="0">
                <a:solidFill>
                  <a:srgbClr val="FF0000"/>
                </a:solidFill>
              </a:rPr>
              <a:t>Elapsed Running Time</a:t>
            </a:r>
            <a:r>
              <a:rPr lang="en-US" alt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for Threads of P2 of MP/SMT, </a:t>
            </a:r>
            <a:r>
              <a:rPr lang="en-US" altLang="en-US" sz="3200" u="sng" dirty="0" smtClean="0">
                <a:solidFill>
                  <a:srgbClr val="FF0000"/>
                </a:solidFill>
              </a:rPr>
              <a:t>Thread2 Low</a:t>
            </a:r>
            <a:r>
              <a:rPr lang="en-US" alt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Priority and </a:t>
            </a:r>
            <a:r>
              <a:rPr lang="en-US" altLang="en-US" sz="3200" u="sng" dirty="0" smtClean="0">
                <a:solidFill>
                  <a:srgbClr val="FF0000"/>
                </a:solidFill>
              </a:rPr>
              <a:t>Thread 3 Real Time </a:t>
            </a:r>
            <a:r>
              <a:rPr lang="en-US" alt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Priority using Core i7</a:t>
            </a:r>
            <a:endParaRPr lang="en-US" altLang="en-US" sz="32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522744654"/>
              </p:ext>
            </p:extLst>
          </p:nvPr>
        </p:nvGraphicFramePr>
        <p:xfrm>
          <a:off x="381000" y="1752600"/>
          <a:ext cx="82296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066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200" b="1" dirty="0" smtClean="0">
                <a:solidFill>
                  <a:srgbClr val="FF0000"/>
                </a:solidFill>
              </a:rPr>
              <a:t>Case Studies: </a:t>
            </a:r>
            <a:r>
              <a:rPr lang="en-US" altLang="en-US" sz="3200" b="1" dirty="0" smtClean="0">
                <a:solidFill>
                  <a:schemeClr val="tx1"/>
                </a:solidFill>
              </a:rPr>
              <a:t>Status of the 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CPU-Usage </a:t>
            </a:r>
            <a:r>
              <a:rPr lang="en-US" altLang="en-US" sz="3200" b="1" dirty="0" smtClean="0">
                <a:solidFill>
                  <a:schemeClr val="tx1"/>
                </a:solidFill>
              </a:rPr>
              <a:t>History of the Task Manger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 before Forcing to CPUs</a:t>
            </a:r>
            <a:endParaRPr lang="en-US" altLang="en-US" sz="3200" b="1" dirty="0" smtClean="0">
              <a:solidFill>
                <a:srgbClr val="FF0000"/>
              </a:solidFill>
              <a:latin typeface="Constantia" panose="02030602050306030303" pitchFamily="18" charset="0"/>
            </a:endParaRP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97585"/>
            <a:ext cx="8991599" cy="5884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/>
          </p:cNvSpPr>
          <p:nvPr>
            <p:ph type="title"/>
          </p:nvPr>
        </p:nvSpPr>
        <p:spPr>
          <a:xfrm>
            <a:off x="381000" y="76200"/>
            <a:ext cx="8610600" cy="12192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400" b="1" dirty="0" smtClean="0">
                <a:solidFill>
                  <a:srgbClr val="FF0000"/>
                </a:solidFill>
              </a:rPr>
              <a:t>Case Studies: </a:t>
            </a:r>
            <a:r>
              <a:rPr lang="en-US" altLang="en-US" sz="2400" b="1" dirty="0" smtClean="0">
                <a:solidFill>
                  <a:schemeClr val="tx1"/>
                </a:solidFill>
              </a:rPr>
              <a:t>Effect of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 CPU-Changing </a:t>
            </a:r>
            <a:r>
              <a:rPr lang="en-US" altLang="en-US" sz="2400" b="1" dirty="0" smtClean="0">
                <a:solidFill>
                  <a:schemeClr val="tx1"/>
                </a:solidFill>
              </a:rPr>
              <a:t>by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 PMS </a:t>
            </a:r>
            <a:r>
              <a:rPr lang="en-US" altLang="en-US" sz="2400" b="1" dirty="0" smtClean="0">
                <a:solidFill>
                  <a:schemeClr val="tx1"/>
                </a:solidFill>
              </a:rPr>
              <a:t>on the Status of CPU-Usage of System’s Task Manger. 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(P1, P2 and P3 allocated to CPU1, and P4 to CPU0).</a:t>
            </a:r>
            <a:endParaRPr lang="en-US" altLang="en-US" sz="2400" b="1" dirty="0" smtClean="0">
              <a:solidFill>
                <a:srgbClr val="FF0000"/>
              </a:solidFill>
              <a:latin typeface="Constantia" panose="02030602050306030303" pitchFamily="18" charset="0"/>
            </a:endParaRPr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18" y="1219200"/>
            <a:ext cx="8845382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" y="609600"/>
            <a:ext cx="8915400" cy="6248400"/>
          </a:xfrm>
        </p:spPr>
        <p:txBody>
          <a:bodyPr rtlCol="0">
            <a:no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Monitoring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the following items and features:</a:t>
            </a:r>
          </a:p>
          <a:p>
            <a:pPr marL="850900" lvl="1" indent="-457200" eaLnBrk="1" fontAlgn="auto" hangingPunct="1"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Systems information.</a:t>
            </a:r>
          </a:p>
          <a:p>
            <a:pPr marL="850900" lvl="1" indent="-457200" eaLnBrk="1" fontAlgn="auto" hangingPunct="1"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Existed processes in the system, with all its features.</a:t>
            </a:r>
          </a:p>
          <a:p>
            <a:pPr marL="850900" lvl="1" indent="-457200" eaLnBrk="1" fontAlgn="auto" hangingPunct="1"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All possible cases of shared memory systems parallel processing approach (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SP/ST, SP/MT, MP/ST, MP/MT, MP/SMT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), with the following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features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1182687" lvl="2" indent="-514350" eaLnBrk="1" fontAlgn="auto" hangingPunct="1">
              <a:spcAft>
                <a:spcPts val="0"/>
              </a:spcAft>
              <a:buFont typeface="+mj-lt"/>
              <a:buAutoNum type="romanLcPeriod"/>
              <a:defRPr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Monitoring the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tested-program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1182687" lvl="2" indent="-514350" eaLnBrk="1" fontAlgn="auto" hangingPunct="1">
              <a:spcAft>
                <a:spcPts val="0"/>
              </a:spcAft>
              <a:buFont typeface="+mj-lt"/>
              <a:buAutoNum type="romanLcPeriod"/>
              <a:defRPr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Monitoring 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all processes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tested-program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1182687" lvl="2" indent="-514350" eaLnBrk="1" fontAlgn="auto" hangingPunct="1">
              <a:spcAft>
                <a:spcPts val="0"/>
              </a:spcAft>
              <a:buFont typeface="+mj-lt"/>
              <a:buAutoNum type="romanLcPeriod"/>
              <a:defRPr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Monitoring 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all threads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all processes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of the 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tested-program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6" name="Rectangle 2"/>
          <p:cNvSpPr txBox="1">
            <a:spLocks/>
          </p:cNvSpPr>
          <p:nvPr/>
        </p:nvSpPr>
        <p:spPr bwMode="auto">
          <a:xfrm>
            <a:off x="381000" y="-228600"/>
            <a:ext cx="84169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 eaLnBrk="1" hangingPunct="1">
              <a:defRPr/>
            </a:pPr>
            <a:r>
              <a:rPr lang="en-US" sz="3200" b="1" dirty="0" smtClean="0">
                <a:solidFill>
                  <a:srgbClr val="FF0000"/>
                </a:solidFill>
              </a:rPr>
              <a:t>Conclusions</a:t>
            </a:r>
            <a:endParaRPr lang="en-US" sz="3200" b="1" u="none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609600"/>
            <a:ext cx="8534400" cy="5486400"/>
          </a:xfrm>
        </p:spPr>
        <p:txBody>
          <a:bodyPr rtlCol="0">
            <a:no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Controlling</a:t>
            </a:r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the </a:t>
            </a:r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tested-program</a:t>
            </a:r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processes</a:t>
            </a:r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threads</a:t>
            </a:r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with the following characteristics:</a:t>
            </a:r>
            <a:endParaRPr lang="en-US" sz="3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908050" lvl="1" indent="-514350" eaLnBrk="1" fontAlgn="auto" hangingPunct="1">
              <a:spcAft>
                <a:spcPts val="0"/>
              </a:spcAft>
              <a:buFont typeface="+mj-lt"/>
              <a:buAutoNum type="romanLcPeriod"/>
              <a:defRPr/>
            </a:pP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Pausing/Resuming/Killing.</a:t>
            </a:r>
            <a:endParaRPr lang="en-US" sz="32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908050" lvl="1" indent="-514350" eaLnBrk="1" fontAlgn="auto" hangingPunct="1">
              <a:spcAft>
                <a:spcPts val="0"/>
              </a:spcAft>
              <a:buFont typeface="+mj-lt"/>
              <a:buAutoNum type="romanLcPeriod"/>
              <a:defRPr/>
            </a:pP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Forcing from certain CPU to any other one.</a:t>
            </a:r>
            <a:endParaRPr lang="en-US" sz="32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908050" lvl="1" indent="-514350" eaLnBrk="1" fontAlgn="auto" hangingPunct="1">
              <a:spcAft>
                <a:spcPts val="0"/>
              </a:spcAft>
              <a:buFont typeface="+mj-lt"/>
              <a:buAutoNum type="romanLcPeriod"/>
              <a:defRPr/>
            </a:pP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Changing the priority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Tracking</a:t>
            </a:r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the </a:t>
            </a:r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changes</a:t>
            </a:r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by recording all changes.</a:t>
            </a:r>
            <a:endParaRPr lang="en-US" sz="3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ar-IQ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52400"/>
            <a:ext cx="8686800" cy="66294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Adding to the above abilities, this work provides the following calculations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Total</a:t>
            </a: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execution time.</a:t>
            </a:r>
            <a:endParaRPr lang="en-US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CPU</a:t>
            </a: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execution time which include both of:</a:t>
            </a:r>
            <a:endParaRPr lang="en-US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908050" lvl="1" indent="-514350" eaLnBrk="1" fontAlgn="auto" hangingPunct="1">
              <a:spcAft>
                <a:spcPts val="0"/>
              </a:spcAft>
              <a:buFont typeface="+mj-lt"/>
              <a:buAutoNum type="romanLcPeriod"/>
              <a:defRPr/>
            </a:pPr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Kernel time.</a:t>
            </a:r>
          </a:p>
          <a:p>
            <a:pPr marL="908050" lvl="1" indent="-514350" eaLnBrk="1" fontAlgn="auto" hangingPunct="1">
              <a:spcAft>
                <a:spcPts val="0"/>
              </a:spcAft>
              <a:buFont typeface="+mj-lt"/>
              <a:buAutoNum type="romanLcPeriod"/>
              <a:defRPr/>
            </a:pPr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User time.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Waiting</a:t>
            </a: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time.</a:t>
            </a:r>
            <a:endParaRPr lang="en-US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Context 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Switching</a:t>
            </a: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CPU usage</a:t>
            </a: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Priority</a:t>
            </a: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ar-IQ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1371600" y="2362200"/>
            <a:ext cx="6589713" cy="1281113"/>
          </a:xfrm>
        </p:spPr>
        <p:txBody>
          <a:bodyPr/>
          <a:lstStyle/>
          <a:p>
            <a:pPr algn="ctr"/>
            <a:r>
              <a:rPr lang="en-US" altLang="en-US" sz="8800" b="1" dirty="0" smtClean="0">
                <a:solidFill>
                  <a:srgbClr val="FF0000"/>
                </a:solidFill>
              </a:rPr>
              <a:t>Thanks</a:t>
            </a:r>
            <a:endParaRPr lang="en-US" altLang="en-US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Line 5"/>
          <p:cNvSpPr>
            <a:spLocks noChangeShapeType="1"/>
          </p:cNvSpPr>
          <p:nvPr/>
        </p:nvSpPr>
        <p:spPr bwMode="auto">
          <a:xfrm>
            <a:off x="4343400" y="1524000"/>
            <a:ext cx="0" cy="7620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rIns="0" bIns="0" anchor="ctr"/>
          <a:lstStyle/>
          <a:p>
            <a:endParaRPr lang="en-US"/>
          </a:p>
        </p:txBody>
      </p:sp>
      <p:sp>
        <p:nvSpPr>
          <p:cNvPr id="23555" name="Rectangle 6"/>
          <p:cNvSpPr>
            <a:spLocks noChangeArrowheads="1"/>
          </p:cNvSpPr>
          <p:nvPr/>
        </p:nvSpPr>
        <p:spPr bwMode="auto">
          <a:xfrm>
            <a:off x="838200" y="1295400"/>
            <a:ext cx="7391400" cy="6096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rIns="0" bIns="0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 u="none" dirty="0">
                <a:solidFill>
                  <a:schemeClr val="bg1"/>
                </a:solidFill>
                <a:latin typeface="Verdana" panose="020B0604030504040204" pitchFamily="34" charset="0"/>
              </a:rPr>
              <a:t>Single and Multi </a:t>
            </a:r>
            <a:r>
              <a:rPr lang="en-US" altLang="en-US" sz="2400" b="1" u="none" dirty="0" smtClean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2400" b="1" u="none" dirty="0">
                <a:solidFill>
                  <a:schemeClr val="bg1"/>
                </a:solidFill>
                <a:latin typeface="Verdana" panose="020B0604030504040204" pitchFamily="34" charset="0"/>
              </a:rPr>
              <a:t>Processor Systems</a:t>
            </a:r>
          </a:p>
        </p:txBody>
      </p:sp>
      <p:sp>
        <p:nvSpPr>
          <p:cNvPr id="23556" name="Line 7"/>
          <p:cNvSpPr>
            <a:spLocks noChangeShapeType="1"/>
          </p:cNvSpPr>
          <p:nvPr/>
        </p:nvSpPr>
        <p:spPr bwMode="auto">
          <a:xfrm>
            <a:off x="1905000" y="2286000"/>
            <a:ext cx="54102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rIns="0" bIns="0" anchor="ctr"/>
          <a:lstStyle/>
          <a:p>
            <a:endParaRPr lang="en-US"/>
          </a:p>
        </p:txBody>
      </p:sp>
      <p:sp>
        <p:nvSpPr>
          <p:cNvPr id="23557" name="Rectangle 8"/>
          <p:cNvSpPr>
            <a:spLocks noChangeArrowheads="1"/>
          </p:cNvSpPr>
          <p:nvPr/>
        </p:nvSpPr>
        <p:spPr bwMode="auto">
          <a:xfrm>
            <a:off x="533400" y="3048000"/>
            <a:ext cx="3657600" cy="1600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rIns="0" bIns="0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rtl="1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 u="none" dirty="0">
                <a:solidFill>
                  <a:schemeClr val="bg1"/>
                </a:solidFill>
                <a:latin typeface="Verdana" panose="020B0604030504040204" pitchFamily="34" charset="0"/>
              </a:rPr>
              <a:t>Single Processor Systems</a:t>
            </a:r>
          </a:p>
        </p:txBody>
      </p:sp>
      <p:sp>
        <p:nvSpPr>
          <p:cNvPr id="23558" name="Rectangle 12"/>
          <p:cNvSpPr>
            <a:spLocks noChangeArrowheads="1"/>
          </p:cNvSpPr>
          <p:nvPr/>
        </p:nvSpPr>
        <p:spPr bwMode="auto">
          <a:xfrm>
            <a:off x="5105400" y="3048000"/>
            <a:ext cx="3810000" cy="1600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rIns="0" bIns="0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rtl="1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 u="none" dirty="0">
                <a:solidFill>
                  <a:schemeClr val="bg1"/>
                </a:solidFill>
                <a:latin typeface="Verdana" panose="020B0604030504040204" pitchFamily="34" charset="0"/>
              </a:rPr>
              <a:t>Multi Processors Systems</a:t>
            </a:r>
          </a:p>
        </p:txBody>
      </p:sp>
      <p:sp>
        <p:nvSpPr>
          <p:cNvPr id="23559" name="Line 13"/>
          <p:cNvSpPr>
            <a:spLocks noChangeShapeType="1"/>
          </p:cNvSpPr>
          <p:nvPr/>
        </p:nvSpPr>
        <p:spPr bwMode="auto">
          <a:xfrm>
            <a:off x="1905000" y="2286000"/>
            <a:ext cx="0" cy="7620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rIns="0" bIns="0" anchor="ctr"/>
          <a:lstStyle/>
          <a:p>
            <a:endParaRPr lang="en-US"/>
          </a:p>
        </p:txBody>
      </p:sp>
      <p:sp>
        <p:nvSpPr>
          <p:cNvPr id="23560" name="Line 15"/>
          <p:cNvSpPr>
            <a:spLocks noChangeShapeType="1"/>
          </p:cNvSpPr>
          <p:nvPr/>
        </p:nvSpPr>
        <p:spPr bwMode="auto">
          <a:xfrm>
            <a:off x="7315200" y="2286000"/>
            <a:ext cx="0" cy="7620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rIns="0" bIns="0" anchor="ctr"/>
          <a:lstStyle/>
          <a:p>
            <a:endParaRPr lang="en-US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47800" y="685800"/>
            <a:ext cx="60198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endParaRPr lang="ar-IQ"/>
          </a:p>
        </p:txBody>
      </p:sp>
      <p:sp>
        <p:nvSpPr>
          <p:cNvPr id="12291" name="Rectangle 2"/>
          <p:cNvSpPr>
            <a:spLocks noGrp="1"/>
          </p:cNvSpPr>
          <p:nvPr>
            <p:ph type="title"/>
          </p:nvPr>
        </p:nvSpPr>
        <p:spPr>
          <a:xfrm>
            <a:off x="304800" y="838200"/>
            <a:ext cx="8229600" cy="74295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4800" b="1" smtClean="0">
                <a:solidFill>
                  <a:srgbClr val="FFFFFF"/>
                </a:solidFill>
              </a:rPr>
              <a:t>Proposed Algorithm</a:t>
            </a:r>
            <a:endParaRPr lang="en-US" altLang="en-US" sz="4600" b="1" smtClean="0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>
            <a:stCxn id="12291" idx="2"/>
          </p:cNvCxnSpPr>
          <p:nvPr/>
        </p:nvCxnSpPr>
        <p:spPr>
          <a:xfrm rot="5400000">
            <a:off x="3952876" y="2047875"/>
            <a:ext cx="93345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286000" y="2514600"/>
            <a:ext cx="4572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1820069" y="2980531"/>
            <a:ext cx="93345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6392069" y="2980531"/>
            <a:ext cx="93345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181600" y="3429000"/>
            <a:ext cx="33528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eaLnBrk="1" hangingPunct="1">
              <a:defRPr/>
            </a:pPr>
            <a:r>
              <a:rPr lang="en-US" sz="3200" b="1" u="none" dirty="0"/>
              <a:t>Under-Testing Programs Part</a:t>
            </a:r>
          </a:p>
          <a:p>
            <a:pPr algn="just" eaLnBrk="1" hangingPunct="1">
              <a:buFont typeface="Wingdings 2" pitchFamily="18" charset="2"/>
              <a:buNone/>
              <a:defRPr/>
            </a:pPr>
            <a:r>
              <a:rPr lang="en-US" dirty="0"/>
              <a:t>   </a:t>
            </a:r>
            <a:endParaRPr lang="ar-IQ" dirty="0"/>
          </a:p>
        </p:txBody>
      </p:sp>
      <p:sp>
        <p:nvSpPr>
          <p:cNvPr id="25" name="Rectangle 24"/>
          <p:cNvSpPr/>
          <p:nvPr/>
        </p:nvSpPr>
        <p:spPr>
          <a:xfrm>
            <a:off x="611188" y="3429000"/>
            <a:ext cx="3351212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hangingPunct="1">
              <a:defRPr/>
            </a:pPr>
            <a:endParaRPr lang="en-US" sz="3200" b="1" u="none" dirty="0"/>
          </a:p>
          <a:p>
            <a:pPr algn="ctr" eaLnBrk="1" hangingPunct="1">
              <a:defRPr/>
            </a:pPr>
            <a:r>
              <a:rPr lang="en-US" sz="3200" b="1" u="none" dirty="0"/>
              <a:t>Self-Checking Part</a:t>
            </a:r>
          </a:p>
          <a:p>
            <a:pPr algn="ctr" rtl="1" eaLnBrk="1" hangingPunct="1">
              <a:defRPr/>
            </a:pPr>
            <a:endParaRPr lang="ar-IQ" dirty="0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17"/>
          <p:cNvSpPr txBox="1">
            <a:spLocks noChangeArrowheads="1"/>
          </p:cNvSpPr>
          <p:nvPr/>
        </p:nvSpPr>
        <p:spPr bwMode="auto">
          <a:xfrm>
            <a:off x="304800" y="304800"/>
            <a:ext cx="838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rtl="1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 u="none" dirty="0">
                <a:solidFill>
                  <a:srgbClr val="FF0000"/>
                </a:solidFill>
                <a:latin typeface="Verdana" panose="020B0604030504040204" pitchFamily="34" charset="0"/>
              </a:rPr>
              <a:t>General Representation-Structure of This Work</a:t>
            </a:r>
            <a:endParaRPr lang="ar-IQ" altLang="en-US" sz="2400" b="1" u="none" dirty="0">
              <a:solidFill>
                <a:srgbClr val="FF0000"/>
              </a:solidFill>
              <a:latin typeface="Verdana" panose="020B0604030504040204" pitchFamily="34" charset="0"/>
              <a:ea typeface="Majalla U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79044"/>
            <a:ext cx="6519604" cy="5802756"/>
          </a:xfrm>
          <a:prstGeom prst="rect">
            <a:avLst/>
          </a:prstGeom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4"/>
          <p:cNvSpPr>
            <a:spLocks noGrp="1"/>
          </p:cNvSpPr>
          <p:nvPr>
            <p:ph type="title"/>
          </p:nvPr>
        </p:nvSpPr>
        <p:spPr>
          <a:xfrm>
            <a:off x="381000" y="76200"/>
            <a:ext cx="8839200" cy="1905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200" b="1" u="sng" dirty="0" smtClean="0">
                <a:solidFill>
                  <a:srgbClr val="FF0000"/>
                </a:solidFill>
              </a:rPr>
              <a:t>Self-Checking Part</a:t>
            </a:r>
            <a:br>
              <a:rPr lang="en-US" altLang="en-US" sz="3200" b="1" u="sng" dirty="0" smtClean="0">
                <a:solidFill>
                  <a:srgbClr val="FF0000"/>
                </a:solidFill>
              </a:rPr>
            </a:br>
            <a:r>
              <a:rPr lang="en-US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part  makes  monitoring on all  existing   processes  before/during running this SW-Application which are out </a:t>
            </a:r>
            <a:br>
              <a:rPr lang="en-US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testing-programs. </a:t>
            </a:r>
            <a:endParaRPr lang="en-US" altLang="en-US" sz="3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228600" y="1981200"/>
            <a:ext cx="8534400" cy="4648200"/>
          </a:xfrm>
        </p:spPr>
        <p:txBody>
          <a:bodyPr rtlCol="0">
            <a:normAutofit fontScale="92500" lnSpcReduction="100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sz="3200" b="1" u="sng" dirty="0" smtClean="0">
                <a:solidFill>
                  <a:srgbClr val="0070C0"/>
                </a:solidFill>
              </a:rPr>
              <a:t>Summary of Calculated Features</a:t>
            </a:r>
            <a:endParaRPr lang="en-US" sz="3200" u="sng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User Time.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Kernel Time.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Elapsed CPU Time.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Elapsed Running Time.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CPU usage.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CPU Ending-Execution-Time.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Average Ending-Execution-Time for each process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Waiting Time for each thread.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ar-IQ" sz="28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447800" y="228600"/>
            <a:ext cx="7086600" cy="129540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b="1" dirty="0" smtClean="0">
                <a:solidFill>
                  <a:srgbClr val="0070C0"/>
                </a:solidFill>
              </a:rPr>
              <a:t>Under-Testing Programs Part</a:t>
            </a:r>
            <a:br>
              <a:rPr lang="en-US" altLang="en-US" b="1" dirty="0" smtClean="0">
                <a:solidFill>
                  <a:srgbClr val="0070C0"/>
                </a:solidFill>
              </a:rPr>
            </a:br>
            <a:r>
              <a:rPr lang="en-US" altLang="en-US" b="1" dirty="0" smtClean="0">
                <a:solidFill>
                  <a:srgbClr val="0070C0"/>
                </a:solidFill>
              </a:rPr>
              <a:t>Controlling-Information Section</a:t>
            </a:r>
            <a:r>
              <a:rPr lang="en-US" altLang="en-US" dirty="0" smtClean="0">
                <a:solidFill>
                  <a:srgbClr val="0070C0"/>
                </a:solidFill>
              </a:rPr>
              <a:t/>
            </a:r>
            <a:br>
              <a:rPr lang="en-US" altLang="en-US" dirty="0" smtClean="0">
                <a:solidFill>
                  <a:srgbClr val="0070C0"/>
                </a:solidFill>
              </a:rPr>
            </a:br>
            <a:endParaRPr lang="ar-IQ" altLang="en-US" dirty="0" smtClean="0">
              <a:solidFill>
                <a:srgbClr val="0070C0"/>
              </a:solidFill>
              <a:latin typeface="Verdana" panose="020B0604030504040204" pitchFamily="34" charset="0"/>
            </a:endParaRP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7086600" cy="4572000"/>
          </a:xfrm>
        </p:spPr>
        <p:txBody>
          <a:bodyPr/>
          <a:lstStyle/>
          <a:p>
            <a:pPr marL="495300" indent="-495300" eaLnBrk="1" hangingPunct="1"/>
            <a:r>
              <a:rPr lang="en-US" altLang="en-US" sz="4800" b="1" dirty="0" smtClean="0">
                <a:solidFill>
                  <a:srgbClr val="FF0000"/>
                </a:solidFill>
              </a:rPr>
              <a:t>Start/Kill</a:t>
            </a:r>
          </a:p>
          <a:p>
            <a:pPr marL="495300" indent="-495300" eaLnBrk="1" hangingPunct="1"/>
            <a:r>
              <a:rPr lang="en-US" altLang="en-US" sz="4800" b="1" dirty="0" smtClean="0">
                <a:solidFill>
                  <a:srgbClr val="FF0000"/>
                </a:solidFill>
              </a:rPr>
              <a:t>Stop/Resume</a:t>
            </a:r>
          </a:p>
          <a:p>
            <a:pPr marL="495300" indent="-495300" eaLnBrk="1" hangingPunct="1"/>
            <a:r>
              <a:rPr lang="en-US" altLang="en-US" sz="4800" b="1" dirty="0" smtClean="0">
                <a:solidFill>
                  <a:srgbClr val="FF0000"/>
                </a:solidFill>
              </a:rPr>
              <a:t>Change Priority</a:t>
            </a:r>
          </a:p>
          <a:p>
            <a:pPr marL="495300" indent="-495300" eaLnBrk="1" hangingPunct="1"/>
            <a:r>
              <a:rPr lang="en-US" altLang="en-US" sz="4800" b="1" dirty="0" smtClean="0">
                <a:solidFill>
                  <a:srgbClr val="FF0000"/>
                </a:solidFill>
              </a:rPr>
              <a:t>Change Target CPU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>
          <a:xfrm>
            <a:off x="1352550" y="228600"/>
            <a:ext cx="8229600" cy="609600"/>
          </a:xfrm>
        </p:spPr>
        <p:txBody>
          <a:bodyPr/>
          <a:lstStyle/>
          <a:p>
            <a:pPr eaLnBrk="1" hangingPunct="1"/>
            <a:r>
              <a:rPr lang="en-US" altLang="en-US" sz="3200" b="1" smtClean="0"/>
              <a:t>Monitoring Stage Algorithm</a:t>
            </a:r>
            <a:r>
              <a:rPr lang="en-US" altLang="en-US" sz="3200" smtClean="0">
                <a:solidFill>
                  <a:srgbClr val="FF0000"/>
                </a:solidFill>
              </a:rPr>
              <a:t> </a:t>
            </a:r>
            <a:endParaRPr lang="en-US" altLang="en-US" sz="3200" smtClean="0">
              <a:latin typeface="Verdana" panose="020B0604030504040204" pitchFamily="34" charset="0"/>
            </a:endParaRPr>
          </a:p>
        </p:txBody>
      </p:sp>
      <p:pic>
        <p:nvPicPr>
          <p:cNvPr id="2969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16" t="7323" r="22668" b="9840"/>
          <a:stretch>
            <a:fillRect/>
          </a:stretch>
        </p:blipFill>
        <p:spPr bwMode="auto">
          <a:xfrm>
            <a:off x="1371600" y="1066800"/>
            <a:ext cx="6553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1"/>
          <p:cNvSpPr>
            <a:spLocks noGrp="1"/>
          </p:cNvSpPr>
          <p:nvPr>
            <p:ph type="title"/>
          </p:nvPr>
        </p:nvSpPr>
        <p:spPr>
          <a:xfrm>
            <a:off x="381000" y="0"/>
            <a:ext cx="8610600" cy="7620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Controlling Stage Algorithm</a:t>
            </a:r>
            <a:endParaRPr lang="ar-IQ" altLang="en-US" smtClean="0"/>
          </a:p>
        </p:txBody>
      </p:sp>
      <p:pic>
        <p:nvPicPr>
          <p:cNvPr id="30723" name="Content Placeholder 19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10" t="10069" r="20721" b="8009"/>
          <a:stretch>
            <a:fillRect/>
          </a:stretch>
        </p:blipFill>
        <p:spPr>
          <a:xfrm>
            <a:off x="457200" y="838200"/>
            <a:ext cx="5029200" cy="5715000"/>
          </a:xfrm>
        </p:spPr>
      </p:pic>
      <p:pic>
        <p:nvPicPr>
          <p:cNvPr id="30724" name="Content Placeholder 17"/>
          <p:cNvPicPr>
            <a:picLocks noGrp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75" t="18307" r="23958" b="21053"/>
          <a:stretch>
            <a:fillRect/>
          </a:stretch>
        </p:blipFill>
        <p:spPr>
          <a:xfrm>
            <a:off x="5486400" y="1066800"/>
            <a:ext cx="3657600" cy="5181600"/>
          </a:xfrm>
        </p:spPr>
      </p:pic>
      <p:sp>
        <p:nvSpPr>
          <p:cNvPr id="21" name="Rectangle 20"/>
          <p:cNvSpPr/>
          <p:nvPr/>
        </p:nvSpPr>
        <p:spPr>
          <a:xfrm>
            <a:off x="457200" y="762000"/>
            <a:ext cx="2362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endParaRPr lang="ar-IQ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theme/_rels/themeOverr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theme/_rels/themeOverr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  <a:fontScheme name="Flow">
    <a:majorFont>
      <a:latin typeface="Calibri"/>
      <a:ea typeface=""/>
      <a:cs typeface=""/>
      <a:font script="Jpan" typeface="ＭＳ Ｐゴシック"/>
      <a:font script="Hang" typeface="HY중고딕"/>
      <a:font script="Hans" typeface="隶书"/>
      <a:font script="Hant" typeface="微軟正黑體"/>
      <a:font script="Arab" typeface="Traditional Arabic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nstantia"/>
      <a:ea typeface=""/>
      <a:cs typeface=""/>
      <a:font script="Jpan" typeface="HGP明朝E"/>
      <a:font script="Hang" typeface="HY신명조"/>
      <a:font script="Hans" typeface="宋体"/>
      <a:font script="Hant" typeface="新細明體"/>
      <a:font script="Arab" typeface="Majalla UI"/>
      <a:font script="Hebr" typeface="David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Flow">
    <a:fillStyleLst>
      <a:solidFill>
        <a:schemeClr val="phClr"/>
      </a:solidFill>
      <a:gradFill rotWithShape="1">
        <a:gsLst>
          <a:gs pos="0">
            <a:schemeClr val="phClr">
              <a:tint val="70000"/>
              <a:satMod val="130000"/>
            </a:schemeClr>
          </a:gs>
          <a:gs pos="43000">
            <a:schemeClr val="phClr">
              <a:tint val="44000"/>
              <a:satMod val="165000"/>
            </a:schemeClr>
          </a:gs>
          <a:gs pos="93000">
            <a:schemeClr val="phClr">
              <a:tint val="15000"/>
              <a:satMod val="165000"/>
            </a:schemeClr>
          </a:gs>
          <a:gs pos="100000">
            <a:schemeClr val="phClr">
              <a:tint val="5000"/>
              <a:satMod val="250000"/>
            </a:schemeClr>
          </a:gs>
        </a:gsLst>
        <a:path path="circle">
          <a:fillToRect l="50000" t="130000" r="50000" b="-30000"/>
        </a:path>
      </a:gradFill>
      <a:gradFill rotWithShape="1">
        <a:gsLst>
          <a:gs pos="0">
            <a:schemeClr val="phClr">
              <a:tint val="98000"/>
              <a:shade val="25000"/>
              <a:satMod val="250000"/>
            </a:schemeClr>
          </a:gs>
          <a:gs pos="68000">
            <a:schemeClr val="phClr">
              <a:tint val="86000"/>
              <a:satMod val="115000"/>
            </a:schemeClr>
          </a:gs>
          <a:gs pos="100000">
            <a:schemeClr val="phClr">
              <a:tint val="50000"/>
              <a:satMod val="150000"/>
            </a:schemeClr>
          </a:gs>
        </a:gsLst>
        <a:path path="circle">
          <a:fillToRect l="50000" t="130000" r="50000" b="-30000"/>
        </a:path>
      </a:gradFill>
    </a:fillStyleLst>
    <a:lnStyleLst>
      <a:ln w="9525" cap="flat" cmpd="sng" algn="ctr">
        <a:solidFill>
          <a:schemeClr val="phClr">
            <a:shade val="50000"/>
            <a:satMod val="103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atMod val="400000"/>
            </a:schemeClr>
          </a:gs>
          <a:gs pos="25000">
            <a:schemeClr val="phClr">
              <a:tint val="83000"/>
              <a:satMod val="320000"/>
            </a:schemeClr>
          </a:gs>
          <a:gs pos="100000">
            <a:schemeClr val="phClr">
              <a:shade val="15000"/>
              <a:satMod val="320000"/>
            </a:schemeClr>
          </a:gs>
        </a:gsLst>
        <a:path path="circle">
          <a:fillToRect l="10000" t="110000" r="10000" b="100000"/>
        </a:path>
      </a:gra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50000"/>
            </a:schemeClr>
          </a:duotone>
        </a:blip>
        <a:tile tx="0" ty="0" sx="65000" sy="65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Wisp">
    <a:dk1>
      <a:sysClr val="windowText" lastClr="000000"/>
    </a:dk1>
    <a:lt1>
      <a:sysClr val="window" lastClr="FFFFFF"/>
    </a:lt1>
    <a:dk2>
      <a:srgbClr val="766F54"/>
    </a:dk2>
    <a:lt2>
      <a:srgbClr val="E3EACF"/>
    </a:lt2>
    <a:accent1>
      <a:srgbClr val="A53010"/>
    </a:accent1>
    <a:accent2>
      <a:srgbClr val="DE7E18"/>
    </a:accent2>
    <a:accent3>
      <a:srgbClr val="9F8351"/>
    </a:accent3>
    <a:accent4>
      <a:srgbClr val="728653"/>
    </a:accent4>
    <a:accent5>
      <a:srgbClr val="92AA4C"/>
    </a:accent5>
    <a:accent6>
      <a:srgbClr val="6AAC91"/>
    </a:accent6>
    <a:hlink>
      <a:srgbClr val="FB4A18"/>
    </a:hlink>
    <a:folHlink>
      <a:srgbClr val="FB9318"/>
    </a:folHlink>
  </a:clrScheme>
  <a:fontScheme name="Wisp">
    <a:majorFont>
      <a:latin typeface="Century Gothic" panose="020B0502020202020204"/>
      <a:ea typeface=""/>
      <a:cs typeface=""/>
      <a:font script="Jpan" typeface="メイリオ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entury Gothic" panose="020B0502020202020204"/>
      <a:ea typeface=""/>
      <a:cs typeface=""/>
      <a:font script="Jpan" typeface="メイリオ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Wisp">
    <a:fillStyleLst>
      <a:solidFill>
        <a:schemeClr val="phClr"/>
      </a:solidFill>
      <a:solidFill>
        <a:schemeClr val="phClr">
          <a:tint val="70000"/>
          <a:lumMod val="104000"/>
        </a:schemeClr>
      </a:solidFill>
      <a:gradFill rotWithShape="1">
        <a:gsLst>
          <a:gs pos="0">
            <a:schemeClr val="phClr">
              <a:tint val="96000"/>
              <a:lumMod val="104000"/>
            </a:schemeClr>
          </a:gs>
          <a:gs pos="100000">
            <a:schemeClr val="phClr">
              <a:shade val="98000"/>
              <a:lumMod val="94000"/>
            </a:schemeClr>
          </a:gs>
        </a:gsLst>
        <a:lin ang="5400000" scaled="0"/>
      </a:gradFill>
    </a:fillStyleLst>
    <a:lnStyleLst>
      <a:ln w="9525" cap="rnd" cmpd="sng" algn="ctr">
        <a:solidFill>
          <a:schemeClr val="phClr">
            <a:shade val="90000"/>
          </a:schemeClr>
        </a:solidFill>
        <a:prstDash val="solid"/>
      </a:ln>
      <a:ln w="15875" cap="rnd" cmpd="sng" algn="ctr">
        <a:solidFill>
          <a:schemeClr val="phClr"/>
        </a:solidFill>
        <a:prstDash val="solid"/>
      </a:ln>
      <a:ln w="22225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5400000" rotWithShape="0">
            <a:srgbClr val="000000">
              <a:alpha val="2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60000"/>
            </a:srgbClr>
          </a:out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  <a:lumMod val="120000"/>
            </a:schemeClr>
          </a:gs>
          <a:gs pos="100000">
            <a:schemeClr val="phClr">
              <a:shade val="98000"/>
              <a:satMod val="120000"/>
              <a:lumMod val="98000"/>
            </a:schemeClr>
          </a:gs>
        </a:gsLst>
        <a:lin ang="5400000" scaled="0"/>
      </a:gradFill>
      <a:gradFill rotWithShape="1">
        <a:gsLst>
          <a:gs pos="0">
            <a:schemeClr val="phClr">
              <a:tint val="90000"/>
              <a:satMod val="92000"/>
              <a:lumMod val="120000"/>
            </a:schemeClr>
          </a:gs>
          <a:gs pos="100000">
            <a:schemeClr val="phClr">
              <a:shade val="98000"/>
              <a:satMod val="120000"/>
              <a:lumMod val="98000"/>
            </a:schemeClr>
          </a:gs>
        </a:gsLst>
        <a:path path="circle">
          <a:fillToRect l="50000" t="50000" r="100000" b="10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  <a:fontScheme name="Flow">
    <a:majorFont>
      <a:latin typeface="Calibri"/>
      <a:ea typeface=""/>
      <a:cs typeface=""/>
      <a:font script="Jpan" typeface="ＭＳ Ｐゴシック"/>
      <a:font script="Hang" typeface="HY중고딕"/>
      <a:font script="Hans" typeface="隶书"/>
      <a:font script="Hant" typeface="微軟正黑體"/>
      <a:font script="Arab" typeface="Traditional Arabic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nstantia"/>
      <a:ea typeface=""/>
      <a:cs typeface=""/>
      <a:font script="Jpan" typeface="HGP明朝E"/>
      <a:font script="Hang" typeface="HY신명조"/>
      <a:font script="Hans" typeface="宋体"/>
      <a:font script="Hant" typeface="新細明體"/>
      <a:font script="Arab" typeface="Majalla UI"/>
      <a:font script="Hebr" typeface="David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Flow">
    <a:fillStyleLst>
      <a:solidFill>
        <a:schemeClr val="phClr"/>
      </a:solidFill>
      <a:gradFill rotWithShape="1">
        <a:gsLst>
          <a:gs pos="0">
            <a:schemeClr val="phClr">
              <a:tint val="70000"/>
              <a:satMod val="130000"/>
            </a:schemeClr>
          </a:gs>
          <a:gs pos="43000">
            <a:schemeClr val="phClr">
              <a:tint val="44000"/>
              <a:satMod val="165000"/>
            </a:schemeClr>
          </a:gs>
          <a:gs pos="93000">
            <a:schemeClr val="phClr">
              <a:tint val="15000"/>
              <a:satMod val="165000"/>
            </a:schemeClr>
          </a:gs>
          <a:gs pos="100000">
            <a:schemeClr val="phClr">
              <a:tint val="5000"/>
              <a:satMod val="250000"/>
            </a:schemeClr>
          </a:gs>
        </a:gsLst>
        <a:path path="circle">
          <a:fillToRect l="50000" t="130000" r="50000" b="-30000"/>
        </a:path>
      </a:gradFill>
      <a:gradFill rotWithShape="1">
        <a:gsLst>
          <a:gs pos="0">
            <a:schemeClr val="phClr">
              <a:tint val="98000"/>
              <a:shade val="25000"/>
              <a:satMod val="250000"/>
            </a:schemeClr>
          </a:gs>
          <a:gs pos="68000">
            <a:schemeClr val="phClr">
              <a:tint val="86000"/>
              <a:satMod val="115000"/>
            </a:schemeClr>
          </a:gs>
          <a:gs pos="100000">
            <a:schemeClr val="phClr">
              <a:tint val="50000"/>
              <a:satMod val="150000"/>
            </a:schemeClr>
          </a:gs>
        </a:gsLst>
        <a:path path="circle">
          <a:fillToRect l="50000" t="130000" r="50000" b="-30000"/>
        </a:path>
      </a:gradFill>
    </a:fillStyleLst>
    <a:lnStyleLst>
      <a:ln w="9525" cap="flat" cmpd="sng" algn="ctr">
        <a:solidFill>
          <a:schemeClr val="phClr">
            <a:shade val="50000"/>
            <a:satMod val="103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atMod val="400000"/>
            </a:schemeClr>
          </a:gs>
          <a:gs pos="25000">
            <a:schemeClr val="phClr">
              <a:tint val="83000"/>
              <a:satMod val="320000"/>
            </a:schemeClr>
          </a:gs>
          <a:gs pos="100000">
            <a:schemeClr val="phClr">
              <a:shade val="15000"/>
              <a:satMod val="320000"/>
            </a:schemeClr>
          </a:gs>
        </a:gsLst>
        <a:path path="circle">
          <a:fillToRect l="10000" t="110000" r="10000" b="100000"/>
        </a:path>
      </a:gra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50000"/>
            </a:schemeClr>
          </a:duotone>
        </a:blip>
        <a:tile tx="0" ty="0" sx="65000" sy="65000" flip="none" algn="tl"/>
      </a:blipFill>
    </a:bgFillStyleLst>
  </a:fmtScheme>
</a:themeOverride>
</file>

<file path=ppt/theme/themeOverride4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  <a:fontScheme name="Flow">
    <a:majorFont>
      <a:latin typeface="Calibri"/>
      <a:ea typeface=""/>
      <a:cs typeface=""/>
      <a:font script="Jpan" typeface="ＭＳ Ｐゴシック"/>
      <a:font script="Hang" typeface="HY중고딕"/>
      <a:font script="Hans" typeface="隶书"/>
      <a:font script="Hant" typeface="微軟正黑體"/>
      <a:font script="Arab" typeface="Traditional Arabic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nstantia"/>
      <a:ea typeface=""/>
      <a:cs typeface=""/>
      <a:font script="Jpan" typeface="HGP明朝E"/>
      <a:font script="Hang" typeface="HY신명조"/>
      <a:font script="Hans" typeface="宋体"/>
      <a:font script="Hant" typeface="新細明體"/>
      <a:font script="Arab" typeface="Majalla UI"/>
      <a:font script="Hebr" typeface="David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Flow">
    <a:fillStyleLst>
      <a:solidFill>
        <a:schemeClr val="phClr"/>
      </a:solidFill>
      <a:gradFill rotWithShape="1">
        <a:gsLst>
          <a:gs pos="0">
            <a:schemeClr val="phClr">
              <a:tint val="70000"/>
              <a:satMod val="130000"/>
            </a:schemeClr>
          </a:gs>
          <a:gs pos="43000">
            <a:schemeClr val="phClr">
              <a:tint val="44000"/>
              <a:satMod val="165000"/>
            </a:schemeClr>
          </a:gs>
          <a:gs pos="93000">
            <a:schemeClr val="phClr">
              <a:tint val="15000"/>
              <a:satMod val="165000"/>
            </a:schemeClr>
          </a:gs>
          <a:gs pos="100000">
            <a:schemeClr val="phClr">
              <a:tint val="5000"/>
              <a:satMod val="250000"/>
            </a:schemeClr>
          </a:gs>
        </a:gsLst>
        <a:path path="circle">
          <a:fillToRect l="50000" t="130000" r="50000" b="-30000"/>
        </a:path>
      </a:gradFill>
      <a:gradFill rotWithShape="1">
        <a:gsLst>
          <a:gs pos="0">
            <a:schemeClr val="phClr">
              <a:tint val="98000"/>
              <a:shade val="25000"/>
              <a:satMod val="250000"/>
            </a:schemeClr>
          </a:gs>
          <a:gs pos="68000">
            <a:schemeClr val="phClr">
              <a:tint val="86000"/>
              <a:satMod val="115000"/>
            </a:schemeClr>
          </a:gs>
          <a:gs pos="100000">
            <a:schemeClr val="phClr">
              <a:tint val="50000"/>
              <a:satMod val="150000"/>
            </a:schemeClr>
          </a:gs>
        </a:gsLst>
        <a:path path="circle">
          <a:fillToRect l="50000" t="130000" r="50000" b="-30000"/>
        </a:path>
      </a:gradFill>
    </a:fillStyleLst>
    <a:lnStyleLst>
      <a:ln w="9525" cap="flat" cmpd="sng" algn="ctr">
        <a:solidFill>
          <a:schemeClr val="phClr">
            <a:shade val="50000"/>
            <a:satMod val="103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atMod val="400000"/>
            </a:schemeClr>
          </a:gs>
          <a:gs pos="25000">
            <a:schemeClr val="phClr">
              <a:tint val="83000"/>
              <a:satMod val="320000"/>
            </a:schemeClr>
          </a:gs>
          <a:gs pos="100000">
            <a:schemeClr val="phClr">
              <a:shade val="15000"/>
              <a:satMod val="320000"/>
            </a:schemeClr>
          </a:gs>
        </a:gsLst>
        <a:path path="circle">
          <a:fillToRect l="10000" t="110000" r="10000" b="100000"/>
        </a:path>
      </a:gra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50000"/>
            </a:schemeClr>
          </a:duotone>
        </a:blip>
        <a:tile tx="0" ty="0" sx="65000" sy="65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5247</TotalTime>
  <Words>585</Words>
  <Application>Microsoft Office PowerPoint</Application>
  <PresentationFormat>On-screen Show (4:3)</PresentationFormat>
  <Paragraphs>101</Paragraphs>
  <Slides>28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Wisp</vt:lpstr>
      <vt:lpstr>Performance Measurement  of Processes and Threads Controlling, Tracking and Monitoring Based on  Shared-Memory Parallel Processing Approach </vt:lpstr>
      <vt:lpstr>Aims of  Research</vt:lpstr>
      <vt:lpstr>PowerPoint Presentation</vt:lpstr>
      <vt:lpstr>Proposed Algorithm</vt:lpstr>
      <vt:lpstr>PowerPoint Presentation</vt:lpstr>
      <vt:lpstr>Self-Checking Part This part  makes  monitoring on all  existing   processes  before/during running this SW-Application which are out  of the testing-programs. </vt:lpstr>
      <vt:lpstr>Under-Testing Programs Part Controlling-Information Section </vt:lpstr>
      <vt:lpstr>Monitoring Stage Algorithm </vt:lpstr>
      <vt:lpstr>Controlling Stage Algorithm</vt:lpstr>
      <vt:lpstr>Tracking Stage Algorithm </vt:lpstr>
      <vt:lpstr>The GUI Representation of Application Software  </vt:lpstr>
      <vt:lpstr>PowerPoint Presentation</vt:lpstr>
      <vt:lpstr>The GUI Representation of Application Software  </vt:lpstr>
      <vt:lpstr>PowerPoint Presentation</vt:lpstr>
      <vt:lpstr>The GUI Representation of Application Software  </vt:lpstr>
      <vt:lpstr> The GUI Representation of Application Software</vt:lpstr>
      <vt:lpstr>The GUI Representation of Application Software</vt:lpstr>
      <vt:lpstr>The GUI Representation of Application Software</vt:lpstr>
      <vt:lpstr>Case Studies (Controlling) Example: MP/ST: Processes=4,  All on CPU1 Context Switching for (Process 2)</vt:lpstr>
      <vt:lpstr>PowerPoint Presentation</vt:lpstr>
      <vt:lpstr> Case Studies: MP/SMT: Elapsed Running Time for  Threads of P2 of MP/SMT, Thread3 High Priority using Core i7 </vt:lpstr>
      <vt:lpstr>Case Studies: Elapsed Running Time for Threads of P2 of MP/SMT, Thread2 Low Priority and Thread 3 Real Time Priority using Core i7</vt:lpstr>
      <vt:lpstr>Case Studies: Status of the CPU-Usage History of the Task Manger before Forcing to CPUs</vt:lpstr>
      <vt:lpstr>Case Studies: Effect of CPU-Changing by PMS on the Status of CPU-Usage of System’s Task Manger. (P1, P2 and P3 allocated to CPU1, and P4 to CPU0).</vt:lpstr>
      <vt:lpstr>PowerPoint Presentation</vt:lpstr>
      <vt:lpstr>PowerPoint Presentation</vt:lpstr>
      <vt:lpstr>PowerPoint Presentation</vt:lpstr>
      <vt:lpstr>Thanks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Stego-Based-Crypto Algorithm for high Security Applications</dc:title>
  <dc:creator>DR.SUBHI</dc:creator>
  <cp:lastModifiedBy>akre</cp:lastModifiedBy>
  <cp:revision>513</cp:revision>
  <dcterms:created xsi:type="dcterms:W3CDTF">2006-08-16T00:00:00Z</dcterms:created>
  <dcterms:modified xsi:type="dcterms:W3CDTF">2017-04-10T08:34:25Z</dcterms:modified>
</cp:coreProperties>
</file>