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89" r:id="rId3"/>
    <p:sldId id="257" r:id="rId4"/>
    <p:sldId id="287" r:id="rId5"/>
    <p:sldId id="258" r:id="rId6"/>
    <p:sldId id="261" r:id="rId7"/>
    <p:sldId id="288" r:id="rId8"/>
    <p:sldId id="290" r:id="rId9"/>
    <p:sldId id="266" r:id="rId10"/>
    <p:sldId id="291" r:id="rId11"/>
    <p:sldId id="292" r:id="rId12"/>
    <p:sldId id="270" r:id="rId13"/>
    <p:sldId id="286" r:id="rId14"/>
    <p:sldId id="26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8" autoAdjust="0"/>
    <p:restoredTop sz="94660"/>
  </p:normalViewPr>
  <p:slideViewPr>
    <p:cSldViewPr>
      <p:cViewPr varScale="1">
        <p:scale>
          <a:sx n="70" d="100"/>
          <a:sy n="70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32122-A9C8-4E7B-BC61-28436A289946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D8072-BEF2-43A6-9C19-BA6C7C38BE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16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D8072-BEF2-43A6-9C19-BA6C7C38BEA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76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D8072-BEF2-43A6-9C19-BA6C7C38BEA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35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7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5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3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7" y="434163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3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4" y="930145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1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7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6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640" y="4725144"/>
            <a:ext cx="795075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>
                <a:solidFill>
                  <a:srgbClr val="FF0000"/>
                </a:solidFill>
              </a:rPr>
              <a:t/>
            </a:r>
            <a:br>
              <a:rPr lang="en-US" sz="2200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Prof. Dr.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Jassim M. Abdul-Jabbar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&amp;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Dr.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sz="4000" dirty="0" smtClean="0">
                <a:solidFill>
                  <a:srgbClr val="FF0000"/>
                </a:solidFill>
              </a:rPr>
              <a:t>ohammed J. Mohammed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1065" y="764704"/>
            <a:ext cx="904216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3600" b="1" dirty="0">
                <a:solidFill>
                  <a:schemeClr val="accent1"/>
                </a:solidFill>
              </a:rPr>
              <a:t>Unconstrained Iris </a:t>
            </a:r>
            <a:endParaRPr lang="en-US" sz="3600" b="1" dirty="0" smtClean="0">
              <a:solidFill>
                <a:schemeClr val="accent1"/>
              </a:solidFill>
            </a:endParaRPr>
          </a:p>
          <a:p>
            <a:pPr algn="ctr" rtl="1"/>
            <a:r>
              <a:rPr lang="en-US" sz="3600" b="1" dirty="0" smtClean="0">
                <a:solidFill>
                  <a:schemeClr val="accent1"/>
                </a:solidFill>
              </a:rPr>
              <a:t>Reconstruction </a:t>
            </a:r>
          </a:p>
          <a:p>
            <a:pPr algn="ctr" rtl="1"/>
            <a:r>
              <a:rPr lang="en-US" sz="3600" b="1" dirty="0" smtClean="0">
                <a:solidFill>
                  <a:schemeClr val="accent1"/>
                </a:solidFill>
              </a:rPr>
              <a:t>using </a:t>
            </a:r>
            <a:r>
              <a:rPr lang="en-US" sz="3600" b="1" dirty="0" err="1">
                <a:solidFill>
                  <a:schemeClr val="accent1"/>
                </a:solidFill>
              </a:rPr>
              <a:t>Countourlet</a:t>
            </a:r>
            <a:r>
              <a:rPr lang="en-US" sz="3600" b="1" dirty="0">
                <a:solidFill>
                  <a:schemeClr val="accent1"/>
                </a:solidFill>
              </a:rPr>
              <a:t> Transform</a:t>
            </a:r>
            <a:r>
              <a:rPr lang="ar-IQ" sz="2800" b="1" dirty="0" smtClean="0">
                <a:solidFill>
                  <a:schemeClr val="accent1"/>
                </a:solidFill>
                <a:latin typeface="Aharoni" pitchFamily="2" charset="-79"/>
              </a:rPr>
              <a:t/>
            </a:r>
            <a:br>
              <a:rPr lang="ar-IQ" sz="2800" b="1" dirty="0" smtClean="0">
                <a:solidFill>
                  <a:schemeClr val="accent1"/>
                </a:solidFill>
                <a:latin typeface="Aharoni" pitchFamily="2" charset="-79"/>
              </a:rPr>
            </a:br>
            <a:r>
              <a:rPr lang="ar-IQ" sz="2800" b="1" dirty="0" smtClean="0">
                <a:solidFill>
                  <a:schemeClr val="accent1"/>
                </a:solidFill>
                <a:latin typeface="Aharoni" pitchFamily="2" charset="-79"/>
              </a:rPr>
              <a:t> </a:t>
            </a:r>
            <a:endParaRPr lang="en-US" sz="2800" dirty="0">
              <a:solidFill>
                <a:schemeClr val="accent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4591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Feature Vector (Code Generation)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316835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To create our iris feature vector, the following steps are carried out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/>
              <a:t>1) The resulting 8-sub bands are formed as (Matrix1, Matrix 2, ……., Matrix8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dirty="0"/>
              <a:t>2) </a:t>
            </a:r>
            <a:r>
              <a:rPr lang="en-US" dirty="0" smtClean="0"/>
              <a:t>Specific sub-features </a:t>
            </a:r>
            <a:r>
              <a:rPr lang="en-US" dirty="0"/>
              <a:t>are calculated for each of the 8 matrices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134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24744"/>
            <a:ext cx="3262534" cy="41878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4139952" y="1123351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3)  The final iris feature vector is formed by concatenating these specific features as follows:</a:t>
            </a:r>
          </a:p>
          <a:p>
            <a:r>
              <a:rPr lang="en-US" sz="2400" dirty="0" smtClean="0"/>
              <a:t>V </a:t>
            </a:r>
            <a:r>
              <a:rPr lang="en-US" sz="2400" dirty="0"/>
              <a:t>=[En1,Cont1,Cor1, Hom1, Acor1, Dis1, Ine1, En2, Cont2, Cor2, Hom2, Acor2, Dis2, Ine2, ……………, En8, Cont8, Cor8, Hom8, Acor8, Dis2, Ine2</a:t>
            </a:r>
            <a:r>
              <a:rPr lang="en-US" sz="2400" dirty="0" smtClean="0"/>
              <a:t>]</a:t>
            </a:r>
          </a:p>
          <a:p>
            <a:r>
              <a:rPr lang="en-US" sz="2400" dirty="0" smtClean="0"/>
              <a:t>4) A final iris feature vector of 56 element can be obtained.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11831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600915" y="604862"/>
            <a:ext cx="828092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Data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Sets</a:t>
            </a:r>
            <a:endParaRPr lang="en-US" sz="3600" b="1" dirty="0">
              <a:solidFill>
                <a:srgbClr val="FF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34962" y="1412776"/>
            <a:ext cx="77534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- </a:t>
            </a:r>
            <a:r>
              <a:rPr lang="en-US" sz="2400" dirty="0" smtClean="0">
                <a:solidFill>
                  <a:srgbClr val="FF0000"/>
                </a:solidFill>
              </a:rPr>
              <a:t>Since 2002, CASIA </a:t>
            </a:r>
            <a:r>
              <a:rPr lang="en-US" sz="2400" dirty="0" smtClean="0">
                <a:solidFill>
                  <a:srgbClr val="FF0000"/>
                </a:solidFill>
              </a:rPr>
              <a:t>datasets existed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4962" y="1874441"/>
            <a:ext cx="77534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- In 2005, the </a:t>
            </a:r>
            <a:r>
              <a:rPr lang="en-US" sz="2400" dirty="0" smtClean="0">
                <a:solidFill>
                  <a:srgbClr val="FF0000"/>
                </a:solidFill>
              </a:rPr>
              <a:t>UBIRIS </a:t>
            </a:r>
            <a:r>
              <a:rPr lang="en-US" sz="2400" dirty="0" smtClean="0">
                <a:solidFill>
                  <a:srgbClr val="FF0000"/>
                </a:solidFill>
              </a:rPr>
              <a:t>datasets presented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7571" y="2356417"/>
            <a:ext cx="77534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In 2010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the UBIRIS.V2 </a:t>
            </a:r>
            <a:r>
              <a:rPr lang="en-US" sz="2400" dirty="0">
                <a:solidFill>
                  <a:srgbClr val="FF0000"/>
                </a:solidFill>
              </a:rPr>
              <a:t>dataset and </a:t>
            </a:r>
            <a:r>
              <a:rPr lang="en-US" sz="2400" dirty="0" smtClean="0">
                <a:solidFill>
                  <a:srgbClr val="FF0000"/>
                </a:solidFill>
              </a:rPr>
              <a:t>CASIA-IrisV4 were released, containing </a:t>
            </a:r>
            <a:r>
              <a:rPr lang="en-US" sz="2400" dirty="0">
                <a:solidFill>
                  <a:srgbClr val="FF0000"/>
                </a:solidFill>
              </a:rPr>
              <a:t>data captured 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in </a:t>
            </a:r>
            <a:r>
              <a:rPr lang="en-US" sz="2400" dirty="0">
                <a:solidFill>
                  <a:srgbClr val="FF0000"/>
                </a:solidFill>
              </a:rPr>
              <a:t>the visual wavelength, 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at-a-rang </a:t>
            </a:r>
            <a:r>
              <a:rPr lang="en-US" sz="2400" dirty="0">
                <a:solidFill>
                  <a:srgbClr val="FF0000"/>
                </a:solidFill>
              </a:rPr>
              <a:t>(between 4-8 meters) </a:t>
            </a:r>
            <a:r>
              <a:rPr lang="en-US" sz="2400" dirty="0" smtClean="0">
                <a:solidFill>
                  <a:srgbClr val="FF0000"/>
                </a:solidFill>
              </a:rPr>
              <a:t>and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on </a:t>
            </a:r>
            <a:r>
              <a:rPr lang="en-US" sz="2400" dirty="0">
                <a:solidFill>
                  <a:srgbClr val="FF0000"/>
                </a:solidFill>
              </a:rPr>
              <a:t>on-the-step.  </a:t>
            </a:r>
            <a:r>
              <a:rPr lang="en-US" sz="2400" dirty="0" smtClean="0">
                <a:solidFill>
                  <a:srgbClr val="FF0000"/>
                </a:solidFill>
              </a:rPr>
              <a:t>These dataset are ready </a:t>
            </a:r>
            <a:r>
              <a:rPr lang="en-US" sz="2400" dirty="0">
                <a:solidFill>
                  <a:srgbClr val="FF0000"/>
                </a:solidFill>
              </a:rPr>
              <a:t>for anyone interested in studying iris recognition and </a:t>
            </a:r>
            <a:r>
              <a:rPr lang="en-US" sz="2400" dirty="0" smtClean="0">
                <a:solidFill>
                  <a:srgbClr val="FF0000"/>
                </a:solidFill>
              </a:rPr>
              <a:t>useful </a:t>
            </a:r>
            <a:r>
              <a:rPr lang="en-US" sz="2400" dirty="0">
                <a:solidFill>
                  <a:srgbClr val="FF0000"/>
                </a:solidFill>
              </a:rPr>
              <a:t>in accessing the feasibility and in specifying the related recognition constraints.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183880" cy="5328592"/>
          </a:xfrm>
        </p:spPr>
        <p:txBody>
          <a:bodyPr>
            <a:normAutofit fontScale="92500" lnSpcReduction="20000"/>
          </a:bodyPr>
          <a:lstStyle/>
          <a:p>
            <a:pPr rtl="1">
              <a:buNone/>
            </a:pPr>
            <a:r>
              <a:rPr lang="en-GB" sz="4800" dirty="0" smtClean="0">
                <a:solidFill>
                  <a:schemeClr val="accent1"/>
                </a:solidFill>
              </a:rPr>
              <a:t>Results and Conclusions</a:t>
            </a:r>
            <a:endParaRPr lang="en-GB" sz="2400" dirty="0">
              <a:solidFill>
                <a:schemeClr val="accent1"/>
              </a:solidFill>
            </a:endParaRPr>
          </a:p>
          <a:p>
            <a:pPr algn="just">
              <a:buFontTx/>
              <a:buChar char="-"/>
            </a:pPr>
            <a:r>
              <a:rPr lang="en-US" dirty="0" smtClean="0"/>
              <a:t>In </a:t>
            </a:r>
            <a:r>
              <a:rPr lang="en-US" dirty="0"/>
              <a:t>some initial results, the accuracy of the proposed method becomes more than 94</a:t>
            </a:r>
            <a:r>
              <a:rPr lang="en-US" dirty="0" smtClean="0"/>
              <a:t>%.</a:t>
            </a:r>
          </a:p>
          <a:p>
            <a:pPr algn="just">
              <a:buFontTx/>
              <a:buChar char="-"/>
            </a:pPr>
            <a:r>
              <a:rPr lang="en-US" dirty="0"/>
              <a:t>Since the discrimination between high and low frequencies is based on filters with circular-support cutoff curvatures </a:t>
            </a:r>
            <a:r>
              <a:rPr lang="en-US" dirty="0" smtClean="0"/>
              <a:t>then </a:t>
            </a:r>
            <a:r>
              <a:rPr lang="en-US" dirty="0"/>
              <a:t>robust coefficients can be achieved in high frequency bands compared to those achieved when using the classical wavelets or even the classical </a:t>
            </a:r>
            <a:r>
              <a:rPr lang="en-US" dirty="0" err="1"/>
              <a:t>contourlets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used filters can easily be realized by masks which reflects again a reduced-complex realization of the whole recognition system.</a:t>
            </a:r>
            <a:endParaRPr lang="en-US" dirty="0" smtClean="0"/>
          </a:p>
          <a:p>
            <a:pPr marL="342900" lvl="1" indent="-342900" algn="r">
              <a:buSzPct val="80000"/>
              <a:buFontTx/>
              <a:buChar char="-"/>
            </a:pPr>
            <a:r>
              <a:rPr lang="en-US" dirty="0" smtClean="0"/>
              <a:t> </a:t>
            </a:r>
            <a:endParaRPr lang="en-US" dirty="0"/>
          </a:p>
          <a:p>
            <a:pPr rtl="1">
              <a:buNone/>
            </a:pPr>
            <a:endParaRPr lang="en-GB" sz="4000" dirty="0" smtClean="0"/>
          </a:p>
        </p:txBody>
      </p:sp>
    </p:spTree>
    <p:extLst>
      <p:ext uri="{BB962C8B-B14F-4D97-AF65-F5344CB8AC3E}">
        <p14:creationId xmlns:p14="http://schemas.microsoft.com/office/powerpoint/2010/main" val="399551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183880" cy="2157576"/>
          </a:xfrm>
        </p:spPr>
        <p:txBody>
          <a:bodyPr>
            <a:noAutofit/>
          </a:bodyPr>
          <a:lstStyle/>
          <a:p>
            <a:pPr algn="ctr"/>
            <a:r>
              <a:rPr lang="en-GB" sz="7200" dirty="0">
                <a:latin typeface="Castellar" panose="020A0402060406010301" pitchFamily="18" charset="0"/>
              </a:rPr>
              <a:t>T</a:t>
            </a:r>
            <a:r>
              <a:rPr lang="en-GB" sz="7200" dirty="0" smtClean="0">
                <a:latin typeface="Castellar" panose="020A0402060406010301" pitchFamily="18" charset="0"/>
              </a:rPr>
              <a:t>hank you</a:t>
            </a:r>
            <a:endParaRPr lang="en-US" sz="7200" dirty="0">
              <a:latin typeface="Castellar" panose="020A0402060406010301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0" y="116632"/>
            <a:ext cx="8183880" cy="1051560"/>
          </a:xfrm>
        </p:spPr>
        <p:txBody>
          <a:bodyPr/>
          <a:lstStyle/>
          <a:p>
            <a:r>
              <a:rPr lang="en-US" dirty="0" smtClean="0"/>
              <a:t>Why Iris?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00" y="1337725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</a:t>
            </a:r>
            <a:r>
              <a:rPr lang="en-US" dirty="0" smtClean="0"/>
              <a:t>ris </a:t>
            </a:r>
            <a:r>
              <a:rPr lang="en-US" dirty="0"/>
              <a:t>is the best biometric tool for human identification because of its properties of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uniqueness</a:t>
            </a:r>
            <a:r>
              <a:rPr lang="en-US" dirty="0"/>
              <a:t>, </a:t>
            </a:r>
            <a:r>
              <a:rPr lang="en-US" dirty="0" smtClean="0"/>
              <a:t>even for a twin. </a:t>
            </a:r>
            <a:endParaRPr lang="en-US" dirty="0"/>
          </a:p>
          <a:p>
            <a:pPr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lifetime </a:t>
            </a:r>
            <a:r>
              <a:rPr lang="en-US" dirty="0" smtClean="0">
                <a:solidFill>
                  <a:srgbClr val="FF0000"/>
                </a:solidFill>
              </a:rPr>
              <a:t>stability</a:t>
            </a:r>
            <a:r>
              <a:rPr lang="en-US" dirty="0" smtClean="0"/>
              <a:t>, doesn’t varied with time.</a:t>
            </a:r>
            <a:endParaRPr lang="en-US" dirty="0"/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Iris </a:t>
            </a:r>
            <a:r>
              <a:rPr lang="en-US" dirty="0">
                <a:solidFill>
                  <a:srgbClr val="FF0000"/>
                </a:solidFill>
              </a:rPr>
              <a:t>semi-circular </a:t>
            </a:r>
            <a:r>
              <a:rPr lang="en-US" dirty="0" smtClean="0">
                <a:solidFill>
                  <a:srgbClr val="FF0000"/>
                </a:solidFill>
              </a:rPr>
              <a:t>shape,</a:t>
            </a:r>
            <a:r>
              <a:rPr lang="en-US" dirty="0" smtClean="0"/>
              <a:t> </a:t>
            </a:r>
            <a:r>
              <a:rPr lang="en-US" dirty="0"/>
              <a:t>which </a:t>
            </a:r>
            <a:r>
              <a:rPr lang="en-US" dirty="0" smtClean="0"/>
              <a:t>leads </a:t>
            </a:r>
            <a:r>
              <a:rPr lang="en-US" dirty="0"/>
              <a:t>to easy segmentation method </a:t>
            </a:r>
            <a:r>
              <a:rPr lang="en-US" dirty="0" smtClean="0"/>
              <a:t>reflecting high </a:t>
            </a:r>
            <a:r>
              <a:rPr lang="en-US" dirty="0"/>
              <a:t>recognition rates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Thus, iris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recognition is one of the most stable and reliable means in biometric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identification</a:t>
            </a:r>
            <a:r>
              <a:rPr lang="en-US" dirty="0" smtClean="0"/>
              <a:t>.</a:t>
            </a:r>
            <a:endParaRPr lang="en-US" dirty="0"/>
          </a:p>
          <a:p>
            <a:pPr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200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6552728" cy="69152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</a:rPr>
              <a:t>Iris Recognition </a:t>
            </a:r>
            <a:r>
              <a:rPr lang="en-GB" dirty="0" smtClean="0">
                <a:solidFill>
                  <a:srgbClr val="FF0000"/>
                </a:solidFill>
              </a:rPr>
              <a:t>Algorithm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8676456" cy="4997112"/>
          </a:xfrm>
        </p:spPr>
        <p:txBody>
          <a:bodyPr>
            <a:noAutofit/>
          </a:bodyPr>
          <a:lstStyle/>
          <a:p>
            <a:pPr lvl="3" algn="just">
              <a:buFont typeface="Arial" panose="020B0604020202020204" pitchFamily="34" charset="0"/>
              <a:buChar char="•"/>
            </a:pPr>
            <a:r>
              <a:rPr lang="en-US" sz="2400" dirty="0" smtClean="0"/>
              <a:t>A classical </a:t>
            </a:r>
            <a:r>
              <a:rPr lang="en-US" sz="2400" dirty="0"/>
              <a:t>iris recognition a</a:t>
            </a:r>
            <a:r>
              <a:rPr lang="en-US" sz="2400" dirty="0" smtClean="0"/>
              <a:t>lgorithm </a:t>
            </a:r>
            <a:r>
              <a:rPr lang="en-US" sz="2400" dirty="0"/>
              <a:t>usually consists of </a:t>
            </a:r>
            <a:r>
              <a:rPr lang="en-US" sz="2400" b="1" dirty="0">
                <a:solidFill>
                  <a:srgbClr val="FF0000"/>
                </a:solidFill>
              </a:rPr>
              <a:t>four </a:t>
            </a:r>
            <a:r>
              <a:rPr lang="en-US" sz="2400" b="1" dirty="0" smtClean="0">
                <a:solidFill>
                  <a:srgbClr val="FF0000"/>
                </a:solidFill>
              </a:rPr>
              <a:t>steps</a:t>
            </a:r>
            <a:r>
              <a:rPr lang="en-US" sz="2400" dirty="0" smtClean="0"/>
              <a:t>: </a:t>
            </a:r>
          </a:p>
          <a:p>
            <a:pPr marL="841248" lvl="3" indent="0"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-Segmentation</a:t>
            </a:r>
            <a:r>
              <a:rPr lang="en-US" sz="2400" dirty="0" smtClean="0"/>
              <a:t>,</a:t>
            </a:r>
          </a:p>
          <a:p>
            <a:pPr marL="841248" lvl="3" indent="0"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-Normalization</a:t>
            </a:r>
            <a:r>
              <a:rPr lang="en-US" sz="2400" dirty="0" smtClean="0"/>
              <a:t>,</a:t>
            </a:r>
          </a:p>
          <a:p>
            <a:pPr marL="841248" lvl="3" indent="0"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-Feature</a:t>
            </a:r>
          </a:p>
          <a:p>
            <a:pPr marL="841248" lvl="3" indent="0"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extraction</a:t>
            </a:r>
          </a:p>
          <a:p>
            <a:pPr marL="841248" lvl="3" indent="0"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with coding</a:t>
            </a:r>
          </a:p>
          <a:p>
            <a:pPr marL="841248" lvl="3" indent="0" algn="just">
              <a:buNone/>
            </a:pPr>
            <a:r>
              <a:rPr lang="en-US" sz="2400" dirty="0" smtClean="0"/>
              <a:t>and </a:t>
            </a:r>
          </a:p>
          <a:p>
            <a:pPr marL="841248" lvl="3" indent="0"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-Matching</a:t>
            </a:r>
            <a:r>
              <a:rPr lang="en-US" sz="2400" dirty="0" smtClean="0"/>
              <a:t>.</a:t>
            </a:r>
          </a:p>
          <a:p>
            <a:pPr marL="841248" lvl="3" indent="0">
              <a:buNone/>
            </a:pPr>
            <a:endParaRPr lang="en-US" sz="2400" dirty="0" smtClean="0"/>
          </a:p>
          <a:p>
            <a:pPr marL="841248" lvl="3" indent="0">
              <a:buNone/>
            </a:pPr>
            <a:endParaRPr lang="en-US" sz="1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872" y="1772816"/>
            <a:ext cx="5133975" cy="4057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183880" cy="1051560"/>
          </a:xfrm>
        </p:spPr>
        <p:txBody>
          <a:bodyPr/>
          <a:lstStyle/>
          <a:p>
            <a:r>
              <a:rPr lang="en-US" dirty="0" smtClean="0"/>
              <a:t>Modification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32856"/>
            <a:ext cx="8183880" cy="4187952"/>
          </a:xfrm>
        </p:spPr>
        <p:txBody>
          <a:bodyPr/>
          <a:lstStyle/>
          <a:p>
            <a:pPr marL="841248" lvl="3" indent="0" algn="just">
              <a:buNone/>
            </a:pPr>
            <a:r>
              <a:rPr lang="en-US" sz="2400" dirty="0"/>
              <a:t>* A one or more of these steps (such as segmentation or feature </a:t>
            </a:r>
            <a:r>
              <a:rPr lang="en-US" sz="2400" dirty="0" smtClean="0"/>
              <a:t>extraction) </a:t>
            </a:r>
            <a:r>
              <a:rPr lang="en-US" sz="2400" dirty="0"/>
              <a:t>can be modified to obtain</a:t>
            </a:r>
          </a:p>
          <a:p>
            <a:pPr lvl="3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Small-length best-fit </a:t>
            </a:r>
            <a:r>
              <a:rPr lang="en-US" sz="2400" dirty="0">
                <a:solidFill>
                  <a:srgbClr val="FF0000"/>
                </a:solidFill>
              </a:rPr>
              <a:t>code </a:t>
            </a:r>
            <a:r>
              <a:rPr lang="en-US" sz="2400" dirty="0" smtClean="0">
                <a:solidFill>
                  <a:srgbClr val="FF0000"/>
                </a:solidFill>
              </a:rPr>
              <a:t>vector </a:t>
            </a:r>
            <a:endParaRPr lang="en-US" sz="2400" dirty="0">
              <a:solidFill>
                <a:srgbClr val="FF0000"/>
              </a:solidFill>
            </a:endParaRPr>
          </a:p>
          <a:p>
            <a:pPr lvl="3"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 High </a:t>
            </a:r>
            <a:r>
              <a:rPr lang="en-US" sz="2400" dirty="0">
                <a:solidFill>
                  <a:srgbClr val="FF0000"/>
                </a:solidFill>
              </a:rPr>
              <a:t>recognition </a:t>
            </a:r>
            <a:r>
              <a:rPr lang="en-US" sz="2400" dirty="0" smtClean="0">
                <a:solidFill>
                  <a:srgbClr val="FF0000"/>
                </a:solidFill>
              </a:rPr>
              <a:t>rate</a:t>
            </a:r>
          </a:p>
          <a:p>
            <a:pPr lvl="3"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</a:rPr>
              <a:t> Efficient system realization</a:t>
            </a:r>
            <a:r>
              <a:rPr lang="en-US" sz="2400" dirty="0" smtClean="0"/>
              <a:t> (less-complex computations) </a:t>
            </a:r>
            <a:endParaRPr lang="ar-IQ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03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291264" cy="48573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* One </a:t>
            </a:r>
            <a:r>
              <a:rPr lang="en-US" dirty="0"/>
              <a:t>of these modifications is to apply </a:t>
            </a:r>
            <a:r>
              <a:rPr lang="en-US" dirty="0" smtClean="0"/>
              <a:t>a </a:t>
            </a:r>
            <a:r>
              <a:rPr lang="en-US" u="sng" dirty="0" smtClean="0"/>
              <a:t>non-traditional </a:t>
            </a:r>
            <a:r>
              <a:rPr lang="en-US" u="sng" dirty="0"/>
              <a:t>step for feature extraction </a:t>
            </a:r>
            <a:r>
              <a:rPr lang="en-US" dirty="0"/>
              <a:t>where </a:t>
            </a:r>
            <a:r>
              <a:rPr lang="en-US" u="sng" dirty="0"/>
              <a:t>a new </a:t>
            </a:r>
            <a:r>
              <a:rPr lang="en-US" u="sng" dirty="0" smtClean="0"/>
              <a:t>circular </a:t>
            </a:r>
            <a:r>
              <a:rPr lang="en-US" u="sng" dirty="0" err="1"/>
              <a:t>contourlet</a:t>
            </a:r>
            <a:r>
              <a:rPr lang="en-US" u="sng" dirty="0"/>
              <a:t> filter bank </a:t>
            </a:r>
            <a:r>
              <a:rPr lang="en-US" u="sng" dirty="0" smtClean="0"/>
              <a:t>can be </a:t>
            </a:r>
            <a:r>
              <a:rPr lang="en-US" u="sng" dirty="0"/>
              <a:t>used to capture the iris characteristics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* The </a:t>
            </a:r>
            <a:r>
              <a:rPr lang="en-US" dirty="0"/>
              <a:t>idea is based on a new geometrical image transform called </a:t>
            </a:r>
            <a:r>
              <a:rPr lang="en-US" u="sng" dirty="0" smtClean="0"/>
              <a:t>Circular </a:t>
            </a:r>
            <a:r>
              <a:rPr lang="en-US" u="sng" dirty="0" err="1" smtClean="0"/>
              <a:t>Contourlet</a:t>
            </a:r>
            <a:r>
              <a:rPr lang="en-US" u="sng" dirty="0" smtClean="0"/>
              <a:t> Transform (CCT).</a:t>
            </a:r>
            <a:endParaRPr lang="en-US" u="sng" dirty="0"/>
          </a:p>
        </p:txBody>
      </p:sp>
      <p:sp>
        <p:nvSpPr>
          <p:cNvPr id="4" name="Rectangle 3"/>
          <p:cNvSpPr/>
          <p:nvPr/>
        </p:nvSpPr>
        <p:spPr>
          <a:xfrm>
            <a:off x="467544" y="692696"/>
            <a:ext cx="8291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3200" b="1" dirty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New Circular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Contourlet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Filter Bank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97755"/>
            <a:ext cx="6957784" cy="720080"/>
          </a:xfrm>
        </p:spPr>
        <p:txBody>
          <a:bodyPr>
            <a:normAutofit/>
          </a:bodyPr>
          <a:lstStyle/>
          <a:p>
            <a:r>
              <a:rPr lang="en-GB" dirty="0" smtClean="0"/>
              <a:t>CCT </a:t>
            </a:r>
            <a:r>
              <a:rPr lang="en-GB" dirty="0" err="1" smtClean="0"/>
              <a:t>Vr</a:t>
            </a:r>
            <a:r>
              <a:rPr lang="en-GB" dirty="0" smtClean="0"/>
              <a:t>. Classical 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83880" cy="4187952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ar-SA" dirty="0" smtClean="0"/>
          </a:p>
          <a:p>
            <a:pPr algn="r" rtl="1"/>
            <a:endParaRPr lang="ar-SA" dirty="0" smtClean="0"/>
          </a:p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9216" y="1017835"/>
            <a:ext cx="5372248" cy="31928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94154" y="4210672"/>
            <a:ext cx="80337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dirty="0" smtClean="0">
                <a:latin typeface="Minion-Regular"/>
                <a:ea typeface="Calibri" panose="020F0502020204030204" pitchFamily="34" charset="0"/>
                <a:cs typeface="Minion-Regular"/>
              </a:rPr>
              <a:t>A multi-level-multi-directional circular </a:t>
            </a:r>
            <a:r>
              <a:rPr lang="en-US" dirty="0" err="1" smtClean="0">
                <a:latin typeface="Minion-Regular"/>
                <a:ea typeface="Calibri" panose="020F0502020204030204" pitchFamily="34" charset="0"/>
                <a:cs typeface="Minion-Regular"/>
              </a:rPr>
              <a:t>contourlet</a:t>
            </a:r>
            <a:r>
              <a:rPr lang="en-US" dirty="0" smtClean="0">
                <a:latin typeface="Minion-Regular"/>
                <a:ea typeface="Calibri" panose="020F0502020204030204" pitchFamily="34" charset="0"/>
                <a:cs typeface="Minion-Regular"/>
              </a:rPr>
              <a:t> decomposition is applied.  </a:t>
            </a:r>
          </a:p>
          <a:p>
            <a:pPr marL="285750" indent="-285750" algn="just">
              <a:buFontTx/>
              <a:buChar char="-"/>
            </a:pPr>
            <a:r>
              <a:rPr lang="en-US" dirty="0" smtClean="0">
                <a:latin typeface="Minion-Regular"/>
                <a:ea typeface="Calibri" panose="020F0502020204030204" pitchFamily="34" charset="0"/>
                <a:cs typeface="Minion-Regular"/>
              </a:rPr>
              <a:t>Highly-discriminative </a:t>
            </a:r>
            <a:r>
              <a:rPr lang="en-US" dirty="0">
                <a:latin typeface="Minion-Regular"/>
                <a:ea typeface="Calibri" panose="020F0502020204030204" pitchFamily="34" charset="0"/>
                <a:cs typeface="Minion-Regular"/>
              </a:rPr>
              <a:t>frequency regions due to the use of circular-support decompositions </a:t>
            </a:r>
            <a:r>
              <a:rPr lang="en-US" dirty="0" smtClean="0">
                <a:latin typeface="Minion-Regular"/>
                <a:ea typeface="Calibri" panose="020F0502020204030204" pitchFamily="34" charset="0"/>
                <a:cs typeface="Minion-Regular"/>
              </a:rPr>
              <a:t>result </a:t>
            </a:r>
            <a:r>
              <a:rPr lang="en-US" dirty="0">
                <a:latin typeface="Minion-Regular"/>
                <a:ea typeface="Calibri" panose="020F0502020204030204" pitchFamily="34" charset="0"/>
                <a:cs typeface="Minion-Regular"/>
              </a:rPr>
              <a:t>more </a:t>
            </a:r>
            <a:r>
              <a:rPr lang="en-US" dirty="0" smtClean="0">
                <a:latin typeface="Minion-Regular"/>
                <a:ea typeface="Calibri" panose="020F0502020204030204" pitchFamily="34" charset="0"/>
                <a:cs typeface="Minion-Regular"/>
              </a:rPr>
              <a:t>extracted high frequencies will be included at each </a:t>
            </a:r>
            <a:r>
              <a:rPr lang="en-US" dirty="0">
                <a:latin typeface="Minion-Regular"/>
                <a:ea typeface="Calibri" panose="020F0502020204030204" pitchFamily="34" charset="0"/>
                <a:cs typeface="Minion-Regular"/>
              </a:rPr>
              <a:t>directional region. </a:t>
            </a:r>
            <a:r>
              <a:rPr lang="en-US" u="sng" dirty="0">
                <a:solidFill>
                  <a:srgbClr val="FF0000"/>
                </a:solidFill>
                <a:latin typeface="Minion-Regular"/>
                <a:ea typeface="Calibri" panose="020F0502020204030204" pitchFamily="34" charset="0"/>
                <a:cs typeface="Minion-Regular"/>
              </a:rPr>
              <a:t>(more feature components) </a:t>
            </a:r>
            <a:endParaRPr lang="en-US" u="sng" dirty="0" smtClean="0">
              <a:solidFill>
                <a:srgbClr val="FF0000"/>
              </a:solidFill>
              <a:latin typeface="Minion-Regular"/>
              <a:ea typeface="Calibri" panose="020F0502020204030204" pitchFamily="34" charset="0"/>
              <a:cs typeface="Minion-Regular"/>
            </a:endParaRPr>
          </a:p>
          <a:p>
            <a:pPr marL="285750" indent="-285750" algn="just">
              <a:buFontTx/>
              <a:buChar char="-"/>
            </a:pPr>
            <a:r>
              <a:rPr lang="en-US" dirty="0" smtClean="0">
                <a:latin typeface="Minion-Regular"/>
                <a:ea typeface="Calibri" panose="020F0502020204030204" pitchFamily="34" charset="0"/>
                <a:cs typeface="Minion-Regular"/>
              </a:rPr>
              <a:t>Resulting in </a:t>
            </a:r>
            <a:r>
              <a:rPr lang="en-US" dirty="0" smtClean="0">
                <a:solidFill>
                  <a:srgbClr val="FF0000"/>
                </a:solidFill>
                <a:latin typeface="Minion-Regular"/>
                <a:ea typeface="Calibri" panose="020F0502020204030204" pitchFamily="34" charset="0"/>
                <a:cs typeface="Minion-Regular"/>
              </a:rPr>
              <a:t>more-accurate reduced-fixed-length </a:t>
            </a:r>
            <a:r>
              <a:rPr lang="en-US" dirty="0">
                <a:solidFill>
                  <a:srgbClr val="FF0000"/>
                </a:solidFill>
                <a:latin typeface="Minion-Regular"/>
                <a:ea typeface="Calibri" panose="020F0502020204030204" pitchFamily="34" charset="0"/>
                <a:cs typeface="Minion-Regular"/>
              </a:rPr>
              <a:t>quantized feature </a:t>
            </a:r>
            <a:r>
              <a:rPr lang="en-US" dirty="0" smtClean="0">
                <a:solidFill>
                  <a:srgbClr val="FF0000"/>
                </a:solidFill>
                <a:latin typeface="Minion-Regular"/>
                <a:ea typeface="Calibri" panose="020F0502020204030204" pitchFamily="34" charset="0"/>
                <a:cs typeface="Minion-Regular"/>
              </a:rPr>
              <a:t>vectors </a:t>
            </a:r>
            <a:r>
              <a:rPr lang="en-US" dirty="0" smtClean="0">
                <a:latin typeface="Minion-Regular"/>
                <a:ea typeface="Calibri" panose="020F0502020204030204" pitchFamily="34" charset="0"/>
                <a:cs typeface="Minion-Regular"/>
              </a:rPr>
              <a:t>and </a:t>
            </a:r>
            <a:r>
              <a:rPr lang="en-US" dirty="0">
                <a:latin typeface="Minion-Regular"/>
                <a:ea typeface="Calibri" panose="020F0502020204030204" pitchFamily="34" charset="0"/>
                <a:cs typeface="Minion-Regular"/>
              </a:rPr>
              <a:t>reflecting </a:t>
            </a:r>
            <a:r>
              <a:rPr lang="en-US" dirty="0">
                <a:solidFill>
                  <a:srgbClr val="FF0000"/>
                </a:solidFill>
                <a:latin typeface="Minion-Regular"/>
                <a:ea typeface="Calibri" panose="020F0502020204030204" pitchFamily="34" charset="0"/>
                <a:cs typeface="Minion-Regular"/>
              </a:rPr>
              <a:t>high recognition rates </a:t>
            </a:r>
            <a:r>
              <a:rPr lang="en-US" dirty="0">
                <a:latin typeface="Minion-Regular"/>
                <a:ea typeface="Calibri" panose="020F0502020204030204" pitchFamily="34" charset="0"/>
                <a:cs typeface="Minion-Regular"/>
              </a:rPr>
              <a:t>for the proposed </a:t>
            </a:r>
            <a:r>
              <a:rPr lang="en-US" dirty="0" smtClean="0">
                <a:latin typeface="Minion-Regular"/>
                <a:ea typeface="Calibri" panose="020F0502020204030204" pitchFamily="34" charset="0"/>
                <a:cs typeface="Minion-Regular"/>
              </a:rPr>
              <a:t>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654" y="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Unconstrained Iris </a:t>
            </a:r>
            <a:r>
              <a:rPr lang="en-US" dirty="0" smtClean="0">
                <a:solidFill>
                  <a:srgbClr val="FF0000"/>
                </a:solidFill>
              </a:rPr>
              <a:t>Reconstruction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654" y="1051560"/>
            <a:ext cx="7920880" cy="4133016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/>
              <a:t>Although, iris is the best biometric tool for human identification, but  usually iris images </a:t>
            </a:r>
            <a:r>
              <a:rPr lang="en-US" sz="2000" u="sng" dirty="0" smtClean="0">
                <a:solidFill>
                  <a:srgbClr val="FF0000"/>
                </a:solidFill>
              </a:rPr>
              <a:t>suffer from unconstrained conditions</a:t>
            </a:r>
            <a:r>
              <a:rPr lang="en-US" sz="2000" dirty="0" smtClean="0">
                <a:solidFill>
                  <a:srgbClr val="FF0000"/>
                </a:solidFill>
              </a:rPr>
              <a:t>, </a:t>
            </a:r>
          </a:p>
          <a:p>
            <a:pPr algn="just"/>
            <a:r>
              <a:rPr lang="en-US" sz="2000" dirty="0" smtClean="0"/>
              <a:t>Ideal </a:t>
            </a:r>
            <a:r>
              <a:rPr lang="en-US" sz="2000" dirty="0"/>
              <a:t>image acquisition conditions are assumed in </a:t>
            </a:r>
            <a:r>
              <a:rPr lang="en-US" sz="2000" dirty="0" smtClean="0"/>
              <a:t>the </a:t>
            </a:r>
            <a:r>
              <a:rPr lang="en-US" sz="2000" dirty="0" smtClean="0"/>
              <a:t>classical iris </a:t>
            </a:r>
            <a:r>
              <a:rPr lang="en-US" sz="2000" dirty="0"/>
              <a:t>recognition </a:t>
            </a:r>
            <a:r>
              <a:rPr lang="en-US" sz="2000" dirty="0" smtClean="0"/>
              <a:t>system. These </a:t>
            </a:r>
            <a:r>
              <a:rPr lang="en-US" sz="2000" dirty="0"/>
              <a:t>conditions may </a:t>
            </a:r>
            <a:r>
              <a:rPr lang="en-US" sz="2000" dirty="0" smtClean="0"/>
              <a:t>include: </a:t>
            </a:r>
            <a:endParaRPr lang="en-US" sz="2000" dirty="0" smtClean="0"/>
          </a:p>
          <a:p>
            <a:pPr marL="0" indent="0" algn="just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- </a:t>
            </a:r>
            <a:r>
              <a:rPr lang="en-US" sz="2000" dirty="0" smtClean="0">
                <a:solidFill>
                  <a:srgbClr val="FF0000"/>
                </a:solidFill>
              </a:rPr>
              <a:t>Near </a:t>
            </a:r>
            <a:r>
              <a:rPr lang="en-US" sz="2000" dirty="0">
                <a:solidFill>
                  <a:srgbClr val="FF0000"/>
                </a:solidFill>
              </a:rPr>
              <a:t>infrared (NIR) light </a:t>
            </a:r>
            <a:r>
              <a:rPr lang="en-US" sz="2000" dirty="0" smtClean="0">
                <a:solidFill>
                  <a:srgbClr val="FF0000"/>
                </a:solidFill>
              </a:rPr>
              <a:t>source</a:t>
            </a:r>
            <a:r>
              <a:rPr lang="en-US" sz="2000" dirty="0" smtClean="0"/>
              <a:t>,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for </a:t>
            </a:r>
            <a:r>
              <a:rPr lang="en-US" sz="2000" dirty="0"/>
              <a:t>clear iris texture and iris look retrieval</a:t>
            </a:r>
            <a:r>
              <a:rPr lang="en-US" sz="2000" dirty="0" smtClean="0"/>
              <a:t>.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- </a:t>
            </a:r>
            <a:r>
              <a:rPr lang="en-US" sz="2000" dirty="0" smtClean="0">
                <a:solidFill>
                  <a:srgbClr val="FF0000"/>
                </a:solidFill>
              </a:rPr>
              <a:t>Stare </a:t>
            </a:r>
            <a:r>
              <a:rPr lang="en-US" sz="2000" dirty="0" smtClean="0">
                <a:solidFill>
                  <a:srgbClr val="FF0000"/>
                </a:solidFill>
              </a:rPr>
              <a:t>constraints, with open eye</a:t>
            </a:r>
            <a:r>
              <a:rPr lang="en-US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- </a:t>
            </a:r>
            <a:r>
              <a:rPr lang="en-US" sz="2000" dirty="0" smtClean="0">
                <a:solidFill>
                  <a:srgbClr val="FF0000"/>
                </a:solidFill>
              </a:rPr>
              <a:t>Close </a:t>
            </a:r>
            <a:r>
              <a:rPr lang="en-US" sz="2000" dirty="0">
                <a:solidFill>
                  <a:srgbClr val="FF0000"/>
                </a:solidFill>
              </a:rPr>
              <a:t>distance from the capturing device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algn="just"/>
            <a:r>
              <a:rPr lang="en-US" sz="2000" dirty="0" smtClean="0"/>
              <a:t>However</a:t>
            </a:r>
            <a:r>
              <a:rPr lang="en-US" sz="2000" dirty="0"/>
              <a:t>, when these constraints are </a:t>
            </a:r>
            <a:r>
              <a:rPr lang="en-US" sz="2000" dirty="0" smtClean="0"/>
              <a:t>relaxed for real conditions, </a:t>
            </a:r>
            <a:r>
              <a:rPr lang="en-US" sz="2000" dirty="0"/>
              <a:t>the </a:t>
            </a:r>
            <a:r>
              <a:rPr lang="en-US" sz="2000" u="sng" dirty="0">
                <a:solidFill>
                  <a:srgbClr val="FF0000"/>
                </a:solidFill>
              </a:rPr>
              <a:t>recognition accuracy in most systems decreases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algn="just"/>
            <a:r>
              <a:rPr lang="en-US" sz="2000" dirty="0" smtClean="0"/>
              <a:t> </a:t>
            </a:r>
            <a:r>
              <a:rPr lang="en-US" sz="2000" dirty="0"/>
              <a:t>Recently, different processing methods for iris images captured in unconstrained </a:t>
            </a:r>
            <a:r>
              <a:rPr lang="en-US" sz="2000" dirty="0" smtClean="0"/>
              <a:t>environments </a:t>
            </a:r>
            <a:r>
              <a:rPr lang="en-US" sz="2000" dirty="0" smtClean="0"/>
              <a:t>are </a:t>
            </a:r>
            <a:r>
              <a:rPr lang="en-US" sz="2000" dirty="0" smtClean="0"/>
              <a:t>adopted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2372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59243"/>
            <a:ext cx="8183880" cy="41879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The P</a:t>
            </a:r>
            <a:r>
              <a:rPr lang="en-US" sz="36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roposed System </a:t>
            </a:r>
            <a:r>
              <a:rPr lang="en-US" sz="3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for Unconstrained Iris </a:t>
            </a:r>
            <a:r>
              <a:rPr lang="en-US" sz="36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Reconstruction using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CCT Decomposition</a:t>
            </a:r>
            <a:endParaRPr lang="en-US" sz="36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8140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521" y="442597"/>
            <a:ext cx="6344823" cy="55429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2227</TotalTime>
  <Words>654</Words>
  <Application>Microsoft Office PowerPoint</Application>
  <PresentationFormat>On-screen Show (4:3)</PresentationFormat>
  <Paragraphs>69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Aharoni</vt:lpstr>
      <vt:lpstr>Arial</vt:lpstr>
      <vt:lpstr>Calibri</vt:lpstr>
      <vt:lpstr>Castellar</vt:lpstr>
      <vt:lpstr>Minion-Regular</vt:lpstr>
      <vt:lpstr>Tahoma</vt:lpstr>
      <vt:lpstr>Verdana</vt:lpstr>
      <vt:lpstr>Wingdings 2</vt:lpstr>
      <vt:lpstr>Aspect</vt:lpstr>
      <vt:lpstr>          Prof. Dr.  Jassim M. Abdul-Jabbar &amp; Dr. Mohammed J. Mohammed</vt:lpstr>
      <vt:lpstr>Why Iris?</vt:lpstr>
      <vt:lpstr>Iris Recognition Algorithm</vt:lpstr>
      <vt:lpstr>Modification Objects</vt:lpstr>
      <vt:lpstr>PowerPoint Presentation</vt:lpstr>
      <vt:lpstr>CCT Vr. Classical CT</vt:lpstr>
      <vt:lpstr>Unconstrained Iris Reconstruction</vt:lpstr>
      <vt:lpstr>PowerPoint Presentation</vt:lpstr>
      <vt:lpstr>PowerPoint Presentation</vt:lpstr>
      <vt:lpstr>Feature Vector (Code Generation)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Wajeeh</dc:creator>
  <cp:lastModifiedBy>Dr. Jassim</cp:lastModifiedBy>
  <cp:revision>198</cp:revision>
  <dcterms:created xsi:type="dcterms:W3CDTF">2006-08-16T00:00:00Z</dcterms:created>
  <dcterms:modified xsi:type="dcterms:W3CDTF">2017-04-09T23:44:56Z</dcterms:modified>
</cp:coreProperties>
</file>