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20"/>
  </p:notesMasterIdLst>
  <p:sldIdLst>
    <p:sldId id="256" r:id="rId3"/>
    <p:sldId id="257" r:id="rId4"/>
    <p:sldId id="258" r:id="rId5"/>
    <p:sldId id="265" r:id="rId6"/>
    <p:sldId id="266" r:id="rId7"/>
    <p:sldId id="259" r:id="rId8"/>
    <p:sldId id="260" r:id="rId9"/>
    <p:sldId id="263" r:id="rId10"/>
    <p:sldId id="261" r:id="rId11"/>
    <p:sldId id="262" r:id="rId12"/>
    <p:sldId id="264" r:id="rId13"/>
    <p:sldId id="268" r:id="rId14"/>
    <p:sldId id="272" r:id="rId15"/>
    <p:sldId id="269" r:id="rId16"/>
    <p:sldId id="270" r:id="rId17"/>
    <p:sldId id="271"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4434" autoAdjust="0"/>
  </p:normalViewPr>
  <p:slideViewPr>
    <p:cSldViewPr>
      <p:cViewPr varScale="1">
        <p:scale>
          <a:sx n="82" d="100"/>
          <a:sy n="82" d="100"/>
        </p:scale>
        <p:origin x="6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003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F2C63CE6-8810-4081-A586-F65A08CF48AD}" type="slidenum">
              <a:rPr lang="en-US" altLang="en-US"/>
              <a:pPr/>
              <a:t>‹#›</a:t>
            </a:fld>
            <a:endParaRPr lang="en-US" altLang="en-US"/>
          </a:p>
        </p:txBody>
      </p:sp>
    </p:spTree>
    <p:extLst>
      <p:ext uri="{BB962C8B-B14F-4D97-AF65-F5344CB8AC3E}">
        <p14:creationId xmlns:p14="http://schemas.microsoft.com/office/powerpoint/2010/main" val="28228043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ClrTx/>
              <a:buFont typeface="+mj-lt"/>
              <a:buAutoNum type="alphaLcParenR"/>
            </a:pPr>
            <a:r>
              <a:rPr lang="en-US" sz="1800" i="1" u="sng" dirty="0" smtClean="0">
                <a:effectLst>
                  <a:outerShdw blurRad="38100" dist="38100" dir="2700000" algn="tl">
                    <a:srgbClr val="000000">
                      <a:alpha val="43137"/>
                    </a:srgbClr>
                  </a:outerShdw>
                </a:effectLst>
              </a:rPr>
              <a:t>Symmetric cryptosystems </a:t>
            </a:r>
            <a:r>
              <a:rPr lang="en-US" sz="1800" dirty="0" smtClean="0"/>
              <a:t>require the users to have the same key to be used for encryption and decryption process</a:t>
            </a:r>
          </a:p>
          <a:p>
            <a:pPr marL="457200" indent="-457200" algn="just">
              <a:buClrTx/>
              <a:buFont typeface="+mj-lt"/>
              <a:buAutoNum type="alphaLcParenR"/>
            </a:pPr>
            <a:endParaRPr lang="en-US" sz="1800" i="1" u="sng" dirty="0" smtClean="0">
              <a:effectLst>
                <a:outerShdw blurRad="38100" dist="38100" dir="2700000" algn="tl">
                  <a:srgbClr val="000000">
                    <a:alpha val="43137"/>
                  </a:srgbClr>
                </a:outerShdw>
              </a:effectLst>
            </a:endParaRPr>
          </a:p>
          <a:p>
            <a:pPr marL="457200" indent="-457200" algn="just">
              <a:buClrTx/>
              <a:buFont typeface="+mj-lt"/>
              <a:buAutoNum type="alphaLcParenR"/>
            </a:pPr>
            <a:r>
              <a:rPr lang="en-US" sz="1800" i="1" u="sng" dirty="0" smtClean="0">
                <a:effectLst>
                  <a:outerShdw blurRad="38100" dist="38100" dir="2700000" algn="tl">
                    <a:srgbClr val="000000">
                      <a:alpha val="43137"/>
                    </a:srgbClr>
                  </a:outerShdw>
                </a:effectLst>
              </a:rPr>
              <a:t>Asymmetric cryptosystems </a:t>
            </a:r>
            <a:r>
              <a:rPr lang="en-US" sz="1800" dirty="0" smtClean="0"/>
              <a:t>require the users to have two different keys (encryption key and decryption key).</a:t>
            </a:r>
            <a:endParaRPr lang="en-US" altLang="en-US" sz="1800" dirty="0" smtClean="0"/>
          </a:p>
          <a:p>
            <a:endParaRPr lang="en-US" sz="1800" dirty="0"/>
          </a:p>
        </p:txBody>
      </p:sp>
      <p:sp>
        <p:nvSpPr>
          <p:cNvPr id="4" name="Slide Number Placeholder 3"/>
          <p:cNvSpPr>
            <a:spLocks noGrp="1"/>
          </p:cNvSpPr>
          <p:nvPr>
            <p:ph type="sldNum" sz="quarter" idx="10"/>
          </p:nvPr>
        </p:nvSpPr>
        <p:spPr/>
        <p:txBody>
          <a:bodyPr/>
          <a:lstStyle/>
          <a:p>
            <a:fld id="{F2C63CE6-8810-4081-A586-F65A08CF48AD}" type="slidenum">
              <a:rPr lang="en-US" altLang="en-US" smtClean="0"/>
              <a:pPr/>
              <a:t>3</a:t>
            </a:fld>
            <a:endParaRPr lang="en-US" altLang="en-US"/>
          </a:p>
        </p:txBody>
      </p:sp>
    </p:spTree>
    <p:extLst>
      <p:ext uri="{BB962C8B-B14F-4D97-AF65-F5344CB8AC3E}">
        <p14:creationId xmlns:p14="http://schemas.microsoft.com/office/powerpoint/2010/main" val="77981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Diffie</a:t>
            </a:r>
            <a:r>
              <a:rPr lang="en-US" sz="1600" b="0" i="0" u="none" strike="noStrike" kern="1200" baseline="0" dirty="0" smtClean="0">
                <a:solidFill>
                  <a:schemeClr val="tx1"/>
                </a:solidFill>
                <a:latin typeface="Times New Roman" panose="02020603050405020304" pitchFamily="18" charset="0"/>
                <a:ea typeface="+mn-ea"/>
                <a:cs typeface="Arial" panose="020B0604020202020204" pitchFamily="34" charset="0"/>
              </a:rPr>
              <a:t>-Hellman key exchange protocol was brought in 1976 by Whitfield </a:t>
            </a:r>
            <a:r>
              <a:rPr lang="en-US" sz="16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Diffie</a:t>
            </a:r>
            <a:r>
              <a:rPr lang="en-US" sz="16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and Martin Hellman [2], this protocol is widely used for secure key exchange. The process of this protocol supposes that Alice and Bob have different private keys and they have to agree upon two relatively prime numbers p, g then each of them uses the obtained information to calculate the public keys. After that they share their public keys between each other and use it with the private one, p and g to get the same shared key. As a result, both of Alice and Bob obtained the shared key without sending their private keys through the channel [3].</a:t>
            </a:r>
            <a:endParaRPr lang="en-US" sz="1600" dirty="0"/>
          </a:p>
        </p:txBody>
      </p:sp>
      <p:sp>
        <p:nvSpPr>
          <p:cNvPr id="4" name="Slide Number Placeholder 3"/>
          <p:cNvSpPr>
            <a:spLocks noGrp="1"/>
          </p:cNvSpPr>
          <p:nvPr>
            <p:ph type="sldNum" sz="quarter" idx="10"/>
          </p:nvPr>
        </p:nvSpPr>
        <p:spPr/>
        <p:txBody>
          <a:bodyPr/>
          <a:lstStyle/>
          <a:p>
            <a:fld id="{F2C63CE6-8810-4081-A586-F65A08CF48AD}" type="slidenum">
              <a:rPr lang="en-US" altLang="en-US" smtClean="0"/>
              <a:pPr/>
              <a:t>7</a:t>
            </a:fld>
            <a:endParaRPr lang="en-US" altLang="en-US"/>
          </a:p>
        </p:txBody>
      </p:sp>
    </p:spTree>
    <p:extLst>
      <p:ext uri="{BB962C8B-B14F-4D97-AF65-F5344CB8AC3E}">
        <p14:creationId xmlns:p14="http://schemas.microsoft.com/office/powerpoint/2010/main" val="803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attacker actively eavesdrops</a:t>
            </a:r>
            <a:r>
              <a:rPr lang="en-US" baseline="0" dirty="0" smtClean="0"/>
              <a:t> by intercepting the public-key message exchange and retransmit the message while replacing the requested key with his own</a:t>
            </a:r>
            <a:endParaRPr lang="en-US" dirty="0"/>
          </a:p>
        </p:txBody>
      </p:sp>
      <p:sp>
        <p:nvSpPr>
          <p:cNvPr id="4" name="Slide Number Placeholder 3"/>
          <p:cNvSpPr>
            <a:spLocks noGrp="1"/>
          </p:cNvSpPr>
          <p:nvPr>
            <p:ph type="sldNum" sz="quarter" idx="10"/>
          </p:nvPr>
        </p:nvSpPr>
        <p:spPr/>
        <p:txBody>
          <a:bodyPr/>
          <a:lstStyle/>
          <a:p>
            <a:fld id="{F2C63CE6-8810-4081-A586-F65A08CF48AD}" type="slidenum">
              <a:rPr lang="en-US" altLang="en-US" smtClean="0"/>
              <a:pPr/>
              <a:t>10</a:t>
            </a:fld>
            <a:endParaRPr lang="en-US" altLang="en-US"/>
          </a:p>
        </p:txBody>
      </p:sp>
    </p:spTree>
    <p:extLst>
      <p:ext uri="{BB962C8B-B14F-4D97-AF65-F5344CB8AC3E}">
        <p14:creationId xmlns:p14="http://schemas.microsoft.com/office/powerpoint/2010/main" val="390423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As a result, Eve can attack the communication channels and record the messages that would be sent from Alice to Bob, and later Eve sends a copy of the messages to Bob. This will make Bob feels that those messages coming from Alice. Eve might send the message back to Alice, who would trust that it came from Bob</a:t>
            </a:r>
            <a:endParaRPr lang="en-US" dirty="0"/>
          </a:p>
        </p:txBody>
      </p:sp>
      <p:sp>
        <p:nvSpPr>
          <p:cNvPr id="4" name="Slide Number Placeholder 3"/>
          <p:cNvSpPr>
            <a:spLocks noGrp="1"/>
          </p:cNvSpPr>
          <p:nvPr>
            <p:ph type="sldNum" sz="quarter" idx="10"/>
          </p:nvPr>
        </p:nvSpPr>
        <p:spPr/>
        <p:txBody>
          <a:bodyPr/>
          <a:lstStyle/>
          <a:p>
            <a:fld id="{F2C63CE6-8810-4081-A586-F65A08CF48AD}" type="slidenum">
              <a:rPr lang="en-US" altLang="en-US" smtClean="0"/>
              <a:pPr/>
              <a:t>11</a:t>
            </a:fld>
            <a:endParaRPr lang="en-US" altLang="en-US"/>
          </a:p>
        </p:txBody>
      </p:sp>
    </p:spTree>
    <p:extLst>
      <p:ext uri="{BB962C8B-B14F-4D97-AF65-F5344CB8AC3E}">
        <p14:creationId xmlns:p14="http://schemas.microsoft.com/office/powerpoint/2010/main" val="138974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63CE6-8810-4081-A586-F65A08CF48AD}" type="slidenum">
              <a:rPr lang="en-US" altLang="en-US" smtClean="0"/>
              <a:pPr/>
              <a:t>15</a:t>
            </a:fld>
            <a:endParaRPr lang="en-US" altLang="en-US"/>
          </a:p>
        </p:txBody>
      </p:sp>
    </p:spTree>
    <p:extLst>
      <p:ext uri="{BB962C8B-B14F-4D97-AF65-F5344CB8AC3E}">
        <p14:creationId xmlns:p14="http://schemas.microsoft.com/office/powerpoint/2010/main" val="162401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83972" name="Rectangle 4"/>
          <p:cNvSpPr>
            <a:spLocks noGrp="1" noChangeArrowheads="1"/>
          </p:cNvSpPr>
          <p:nvPr>
            <p:ph type="dt" sz="half" idx="2"/>
          </p:nvPr>
        </p:nvSpPr>
        <p:spPr/>
        <p:txBody>
          <a:bodyPr/>
          <a:lstStyle>
            <a:lvl1pPr>
              <a:defRPr/>
            </a:lvl1pPr>
          </a:lstStyle>
          <a:p>
            <a:endParaRPr lang="en-US" altLang="en-US"/>
          </a:p>
        </p:txBody>
      </p:sp>
      <p:sp>
        <p:nvSpPr>
          <p:cNvPr id="83973" name="Rectangle 5"/>
          <p:cNvSpPr>
            <a:spLocks noGrp="1" noChangeArrowheads="1"/>
          </p:cNvSpPr>
          <p:nvPr>
            <p:ph type="ftr" sz="quarter" idx="3"/>
          </p:nvPr>
        </p:nvSpPr>
        <p:spPr/>
        <p:txBody>
          <a:bodyPr/>
          <a:lstStyle>
            <a:lvl1pPr>
              <a:defRPr/>
            </a:lvl1pPr>
          </a:lstStyle>
          <a:p>
            <a:endParaRPr lang="en-US" altLang="en-US"/>
          </a:p>
        </p:txBody>
      </p:sp>
      <p:sp>
        <p:nvSpPr>
          <p:cNvPr id="83974" name="Rectangle 6"/>
          <p:cNvSpPr>
            <a:spLocks noGrp="1" noChangeArrowheads="1"/>
          </p:cNvSpPr>
          <p:nvPr>
            <p:ph type="sldNum" sz="quarter" idx="4"/>
          </p:nvPr>
        </p:nvSpPr>
        <p:spPr/>
        <p:txBody>
          <a:bodyPr/>
          <a:lstStyle>
            <a:lvl1pPr>
              <a:defRPr/>
            </a:lvl1pPr>
          </a:lstStyle>
          <a:p>
            <a:fld id="{F60F81ED-ECFC-4AEE-B48A-21792E813F2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953815-146D-463A-890E-AF39EAD8674A}" type="slidenum">
              <a:rPr lang="en-US" altLang="en-US"/>
              <a:pPr/>
              <a:t>‹#›</a:t>
            </a:fld>
            <a:endParaRPr lang="en-US" altLang="en-US"/>
          </a:p>
        </p:txBody>
      </p:sp>
    </p:spTree>
    <p:extLst>
      <p:ext uri="{BB962C8B-B14F-4D97-AF65-F5344CB8AC3E}">
        <p14:creationId xmlns:p14="http://schemas.microsoft.com/office/powerpoint/2010/main" val="789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1720AC-A6F3-48E6-BDCC-73C73B789483}" type="slidenum">
              <a:rPr lang="en-US" altLang="en-US"/>
              <a:pPr/>
              <a:t>‹#›</a:t>
            </a:fld>
            <a:endParaRPr lang="en-US" altLang="en-US"/>
          </a:p>
        </p:txBody>
      </p:sp>
    </p:spTree>
    <p:extLst>
      <p:ext uri="{BB962C8B-B14F-4D97-AF65-F5344CB8AC3E}">
        <p14:creationId xmlns:p14="http://schemas.microsoft.com/office/powerpoint/2010/main" val="91093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91141" name="Rectangle 5"/>
          <p:cNvSpPr>
            <a:spLocks noGrp="1" noChangeArrowheads="1"/>
          </p:cNvSpPr>
          <p:nvPr>
            <p:ph type="dt" sz="half" idx="2"/>
          </p:nvPr>
        </p:nvSpPr>
        <p:spPr/>
        <p:txBody>
          <a:bodyPr/>
          <a:lstStyle>
            <a:lvl1pPr>
              <a:defRPr/>
            </a:lvl1pPr>
          </a:lstStyle>
          <a:p>
            <a:endParaRPr lang="en-US" altLang="en-US"/>
          </a:p>
        </p:txBody>
      </p:sp>
      <p:sp>
        <p:nvSpPr>
          <p:cNvPr id="91142" name="Rectangle 6"/>
          <p:cNvSpPr>
            <a:spLocks noGrp="1" noChangeArrowheads="1"/>
          </p:cNvSpPr>
          <p:nvPr>
            <p:ph type="ftr" sz="quarter" idx="3"/>
          </p:nvPr>
        </p:nvSpPr>
        <p:spPr/>
        <p:txBody>
          <a:bodyPr/>
          <a:lstStyle>
            <a:lvl1pPr>
              <a:defRPr/>
            </a:lvl1pPr>
          </a:lstStyle>
          <a:p>
            <a:endParaRPr lang="en-US" altLang="en-US"/>
          </a:p>
        </p:txBody>
      </p:sp>
      <p:sp>
        <p:nvSpPr>
          <p:cNvPr id="91143" name="Rectangle 7"/>
          <p:cNvSpPr>
            <a:spLocks noGrp="1" noChangeArrowheads="1"/>
          </p:cNvSpPr>
          <p:nvPr>
            <p:ph type="sldNum" sz="quarter" idx="4"/>
          </p:nvPr>
        </p:nvSpPr>
        <p:spPr/>
        <p:txBody>
          <a:bodyPr/>
          <a:lstStyle>
            <a:lvl1pPr>
              <a:defRPr/>
            </a:lvl1pPr>
          </a:lstStyle>
          <a:p>
            <a:fld id="{5A17AC51-2490-467C-80D6-69C50194CD2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02ECA6-6FE5-45C0-B04C-34DFBB8CF45C}" type="slidenum">
              <a:rPr lang="en-US" altLang="en-US"/>
              <a:pPr/>
              <a:t>‹#›</a:t>
            </a:fld>
            <a:endParaRPr lang="en-US" altLang="en-US"/>
          </a:p>
        </p:txBody>
      </p:sp>
    </p:spTree>
    <p:extLst>
      <p:ext uri="{BB962C8B-B14F-4D97-AF65-F5344CB8AC3E}">
        <p14:creationId xmlns:p14="http://schemas.microsoft.com/office/powerpoint/2010/main" val="386214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9555AD-1FC3-44FA-AFDA-1AE69CBBD668}" type="slidenum">
              <a:rPr lang="en-US" altLang="en-US"/>
              <a:pPr/>
              <a:t>‹#›</a:t>
            </a:fld>
            <a:endParaRPr lang="en-US" altLang="en-US"/>
          </a:p>
        </p:txBody>
      </p:sp>
    </p:spTree>
    <p:extLst>
      <p:ext uri="{BB962C8B-B14F-4D97-AF65-F5344CB8AC3E}">
        <p14:creationId xmlns:p14="http://schemas.microsoft.com/office/powerpoint/2010/main" val="4100309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F2545E-A369-4060-BFAB-F9CD469AC21E}" type="slidenum">
              <a:rPr lang="en-US" altLang="en-US"/>
              <a:pPr/>
              <a:t>‹#›</a:t>
            </a:fld>
            <a:endParaRPr lang="en-US" altLang="en-US"/>
          </a:p>
        </p:txBody>
      </p:sp>
    </p:spTree>
    <p:extLst>
      <p:ext uri="{BB962C8B-B14F-4D97-AF65-F5344CB8AC3E}">
        <p14:creationId xmlns:p14="http://schemas.microsoft.com/office/powerpoint/2010/main" val="36228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ADC7F2F-D080-4EA1-AF0B-17EBA258CCFC}" type="slidenum">
              <a:rPr lang="en-US" altLang="en-US"/>
              <a:pPr/>
              <a:t>‹#›</a:t>
            </a:fld>
            <a:endParaRPr lang="en-US" altLang="en-US"/>
          </a:p>
        </p:txBody>
      </p:sp>
    </p:spTree>
    <p:extLst>
      <p:ext uri="{BB962C8B-B14F-4D97-AF65-F5344CB8AC3E}">
        <p14:creationId xmlns:p14="http://schemas.microsoft.com/office/powerpoint/2010/main" val="207110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6858E2F-D2BC-4FB6-AE10-C14D1178184A}" type="slidenum">
              <a:rPr lang="en-US" altLang="en-US"/>
              <a:pPr/>
              <a:t>‹#›</a:t>
            </a:fld>
            <a:endParaRPr lang="en-US" altLang="en-US"/>
          </a:p>
        </p:txBody>
      </p:sp>
    </p:spTree>
    <p:extLst>
      <p:ext uri="{BB962C8B-B14F-4D97-AF65-F5344CB8AC3E}">
        <p14:creationId xmlns:p14="http://schemas.microsoft.com/office/powerpoint/2010/main" val="2431775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B3D6837-DD74-4512-A95C-2218705A0876}" type="slidenum">
              <a:rPr lang="en-US" altLang="en-US"/>
              <a:pPr/>
              <a:t>‹#›</a:t>
            </a:fld>
            <a:endParaRPr lang="en-US" altLang="en-US"/>
          </a:p>
        </p:txBody>
      </p:sp>
    </p:spTree>
    <p:extLst>
      <p:ext uri="{BB962C8B-B14F-4D97-AF65-F5344CB8AC3E}">
        <p14:creationId xmlns:p14="http://schemas.microsoft.com/office/powerpoint/2010/main" val="4192106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4EB355-18E1-482D-9F25-7A23435CE66C}" type="slidenum">
              <a:rPr lang="en-US" altLang="en-US"/>
              <a:pPr/>
              <a:t>‹#›</a:t>
            </a:fld>
            <a:endParaRPr lang="en-US" altLang="en-US"/>
          </a:p>
        </p:txBody>
      </p:sp>
    </p:spTree>
    <p:extLst>
      <p:ext uri="{BB962C8B-B14F-4D97-AF65-F5344CB8AC3E}">
        <p14:creationId xmlns:p14="http://schemas.microsoft.com/office/powerpoint/2010/main" val="399358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660250-117F-4971-8972-FF0AFEA0B000}" type="slidenum">
              <a:rPr lang="en-US" altLang="en-US"/>
              <a:pPr/>
              <a:t>‹#›</a:t>
            </a:fld>
            <a:endParaRPr lang="en-US" altLang="en-US"/>
          </a:p>
        </p:txBody>
      </p:sp>
    </p:spTree>
    <p:extLst>
      <p:ext uri="{BB962C8B-B14F-4D97-AF65-F5344CB8AC3E}">
        <p14:creationId xmlns:p14="http://schemas.microsoft.com/office/powerpoint/2010/main" val="286317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47F41F-1B05-4174-8B48-B9EF12BFFB2F}" type="slidenum">
              <a:rPr lang="en-US" altLang="en-US"/>
              <a:pPr/>
              <a:t>‹#›</a:t>
            </a:fld>
            <a:endParaRPr lang="en-US" altLang="en-US"/>
          </a:p>
        </p:txBody>
      </p:sp>
    </p:spTree>
    <p:extLst>
      <p:ext uri="{BB962C8B-B14F-4D97-AF65-F5344CB8AC3E}">
        <p14:creationId xmlns:p14="http://schemas.microsoft.com/office/powerpoint/2010/main" val="3541633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268F64-62A6-44E6-8F71-25903C2B143A}" type="slidenum">
              <a:rPr lang="en-US" altLang="en-US"/>
              <a:pPr/>
              <a:t>‹#›</a:t>
            </a:fld>
            <a:endParaRPr lang="en-US" altLang="en-US"/>
          </a:p>
        </p:txBody>
      </p:sp>
    </p:spTree>
    <p:extLst>
      <p:ext uri="{BB962C8B-B14F-4D97-AF65-F5344CB8AC3E}">
        <p14:creationId xmlns:p14="http://schemas.microsoft.com/office/powerpoint/2010/main" val="54902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A2DAAF-2FAE-4347-ACCC-674961272E85}" type="slidenum">
              <a:rPr lang="en-US" altLang="en-US"/>
              <a:pPr/>
              <a:t>‹#›</a:t>
            </a:fld>
            <a:endParaRPr lang="en-US" altLang="en-US"/>
          </a:p>
        </p:txBody>
      </p:sp>
    </p:spTree>
    <p:extLst>
      <p:ext uri="{BB962C8B-B14F-4D97-AF65-F5344CB8AC3E}">
        <p14:creationId xmlns:p14="http://schemas.microsoft.com/office/powerpoint/2010/main" val="25124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CF4902-42B9-4998-8059-7A6F3547CD4E}" type="slidenum">
              <a:rPr lang="en-US" altLang="en-US"/>
              <a:pPr/>
              <a:t>‹#›</a:t>
            </a:fld>
            <a:endParaRPr lang="en-US" altLang="en-US"/>
          </a:p>
        </p:txBody>
      </p:sp>
    </p:spTree>
    <p:extLst>
      <p:ext uri="{BB962C8B-B14F-4D97-AF65-F5344CB8AC3E}">
        <p14:creationId xmlns:p14="http://schemas.microsoft.com/office/powerpoint/2010/main" val="67348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F8687F-AF18-4224-8D3A-11722DA4BF86}" type="slidenum">
              <a:rPr lang="en-US" altLang="en-US"/>
              <a:pPr/>
              <a:t>‹#›</a:t>
            </a:fld>
            <a:endParaRPr lang="en-US" altLang="en-US"/>
          </a:p>
        </p:txBody>
      </p:sp>
    </p:spTree>
    <p:extLst>
      <p:ext uri="{BB962C8B-B14F-4D97-AF65-F5344CB8AC3E}">
        <p14:creationId xmlns:p14="http://schemas.microsoft.com/office/powerpoint/2010/main" val="6903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4F0B4FD-68C9-42A8-8D55-50D9A863C262}" type="slidenum">
              <a:rPr lang="en-US" altLang="en-US"/>
              <a:pPr/>
              <a:t>‹#›</a:t>
            </a:fld>
            <a:endParaRPr lang="en-US" altLang="en-US"/>
          </a:p>
        </p:txBody>
      </p:sp>
    </p:spTree>
    <p:extLst>
      <p:ext uri="{BB962C8B-B14F-4D97-AF65-F5344CB8AC3E}">
        <p14:creationId xmlns:p14="http://schemas.microsoft.com/office/powerpoint/2010/main" val="371913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EF2AF00-3058-4034-AB06-2E5F88261C52}" type="slidenum">
              <a:rPr lang="en-US" altLang="en-US"/>
              <a:pPr/>
              <a:t>‹#›</a:t>
            </a:fld>
            <a:endParaRPr lang="en-US" altLang="en-US"/>
          </a:p>
        </p:txBody>
      </p:sp>
    </p:spTree>
    <p:extLst>
      <p:ext uri="{BB962C8B-B14F-4D97-AF65-F5344CB8AC3E}">
        <p14:creationId xmlns:p14="http://schemas.microsoft.com/office/powerpoint/2010/main" val="149175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2864459-EC26-4DEE-AB92-8B95EAB65C20}" type="slidenum">
              <a:rPr lang="en-US" altLang="en-US"/>
              <a:pPr/>
              <a:t>‹#›</a:t>
            </a:fld>
            <a:endParaRPr lang="en-US" altLang="en-US"/>
          </a:p>
        </p:txBody>
      </p:sp>
    </p:spTree>
    <p:extLst>
      <p:ext uri="{BB962C8B-B14F-4D97-AF65-F5344CB8AC3E}">
        <p14:creationId xmlns:p14="http://schemas.microsoft.com/office/powerpoint/2010/main" val="34326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AF5CAA-A38D-4448-84FC-558BB463C8E2}" type="slidenum">
              <a:rPr lang="en-US" altLang="en-US"/>
              <a:pPr/>
              <a:t>‹#›</a:t>
            </a:fld>
            <a:endParaRPr lang="en-US" altLang="en-US"/>
          </a:p>
        </p:txBody>
      </p:sp>
    </p:spTree>
    <p:extLst>
      <p:ext uri="{BB962C8B-B14F-4D97-AF65-F5344CB8AC3E}">
        <p14:creationId xmlns:p14="http://schemas.microsoft.com/office/powerpoint/2010/main" val="162945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C87E02-87FD-4A7B-995D-B4F45EE5AD36}" type="slidenum">
              <a:rPr lang="en-US" altLang="en-US"/>
              <a:pPr/>
              <a:t>‹#›</a:t>
            </a:fld>
            <a:endParaRPr lang="en-US" altLang="en-US"/>
          </a:p>
        </p:txBody>
      </p:sp>
    </p:spTree>
    <p:extLst>
      <p:ext uri="{BB962C8B-B14F-4D97-AF65-F5344CB8AC3E}">
        <p14:creationId xmlns:p14="http://schemas.microsoft.com/office/powerpoint/2010/main" val="194693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anose="02020603050405020304" pitchFamily="18" charset="0"/>
              </a:defRPr>
            </a:lvl1pPr>
          </a:lstStyle>
          <a:p>
            <a:endParaRPr lang="en-US" alt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7ED9210C-05F5-4153-92B5-1950B4C0CD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7D800B-F92B-4ABE-8F4A-2A3247C8D7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04800" y="381000"/>
            <a:ext cx="7315200" cy="1470025"/>
          </a:xfrm>
        </p:spPr>
        <p:txBody>
          <a:bodyPr/>
          <a:lstStyle/>
          <a:p>
            <a:r>
              <a:rPr lang="en-US" altLang="en-US" sz="2400" dirty="0" err="1" smtClean="0">
                <a:latin typeface="Arial Rounded MT Bold" panose="020F0704030504030204" pitchFamily="34" charset="0"/>
              </a:rPr>
              <a:t>Nawroz</a:t>
            </a:r>
            <a:r>
              <a:rPr lang="en-US" altLang="en-US" sz="2400" dirty="0" smtClean="0">
                <a:latin typeface="Arial Rounded MT Bold" panose="020F0704030504030204" pitchFamily="34" charset="0"/>
              </a:rPr>
              <a:t> University </a:t>
            </a:r>
            <a:br>
              <a:rPr lang="en-US" altLang="en-US" sz="2400" dirty="0" smtClean="0">
                <a:latin typeface="Arial Rounded MT Bold" panose="020F0704030504030204" pitchFamily="34" charset="0"/>
              </a:rPr>
            </a:br>
            <a:r>
              <a:rPr lang="en-US" altLang="en-US" sz="2400" dirty="0" smtClean="0">
                <a:latin typeface="Arial Rounded MT Bold" panose="020F0704030504030204" pitchFamily="34" charset="0"/>
              </a:rPr>
              <a:t>College of Engineering</a:t>
            </a:r>
            <a:br>
              <a:rPr lang="en-US" altLang="en-US" sz="2400" dirty="0" smtClean="0">
                <a:latin typeface="Arial Rounded MT Bold" panose="020F0704030504030204" pitchFamily="34" charset="0"/>
              </a:rPr>
            </a:br>
            <a:r>
              <a:rPr lang="en-US" altLang="en-US" sz="2400" dirty="0" smtClean="0">
                <a:latin typeface="Arial Rounded MT Bold" panose="020F0704030504030204" pitchFamily="34" charset="0"/>
              </a:rPr>
              <a:t>Dept. of Computer and Communication</a:t>
            </a:r>
            <a:endParaRPr lang="en-US" altLang="en-US" sz="2400" dirty="0">
              <a:latin typeface="Arial Rounded MT Bold" panose="020F0704030504030204" pitchFamily="34" charset="0"/>
            </a:endParaRPr>
          </a:p>
        </p:txBody>
      </p:sp>
      <p:sp>
        <p:nvSpPr>
          <p:cNvPr id="202755" name="Rectangle 3"/>
          <p:cNvSpPr>
            <a:spLocks noGrp="1" noChangeArrowheads="1"/>
          </p:cNvSpPr>
          <p:nvPr>
            <p:ph type="subTitle" idx="1"/>
          </p:nvPr>
        </p:nvSpPr>
        <p:spPr>
          <a:xfrm>
            <a:off x="2286000" y="2819400"/>
            <a:ext cx="5486400" cy="3352800"/>
          </a:xfrm>
        </p:spPr>
        <p:txBody>
          <a:bodyPr/>
          <a:lstStyle/>
          <a:p>
            <a:r>
              <a:rPr lang="en-US" altLang="en-US" sz="3200" dirty="0" smtClean="0">
                <a:latin typeface="Arial Black" panose="020B0A04020102020204" pitchFamily="34" charset="0"/>
              </a:rPr>
              <a:t>Secure </a:t>
            </a:r>
            <a:r>
              <a:rPr lang="en-US" altLang="en-US" sz="3200" dirty="0" err="1" smtClean="0">
                <a:latin typeface="Arial Black" panose="020B0A04020102020204" pitchFamily="34" charset="0"/>
              </a:rPr>
              <a:t>Diffie</a:t>
            </a:r>
            <a:r>
              <a:rPr lang="en-US" altLang="en-US" sz="3200" dirty="0" smtClean="0">
                <a:latin typeface="Arial Black" panose="020B0A04020102020204" pitchFamily="34" charset="0"/>
              </a:rPr>
              <a:t>-Hellman Algorithm </a:t>
            </a:r>
            <a:endParaRPr lang="en-US" altLang="en-US" sz="3200" dirty="0" smtClean="0">
              <a:latin typeface="Arial Black" panose="020B0A04020102020204" pitchFamily="34" charset="0"/>
            </a:endParaRPr>
          </a:p>
          <a:p>
            <a:endParaRPr lang="en-US" altLang="en-US" dirty="0"/>
          </a:p>
          <a:p>
            <a:endParaRPr lang="en-US" altLang="en-US" dirty="0" smtClean="0"/>
          </a:p>
          <a:p>
            <a:r>
              <a:rPr lang="en-US" altLang="en-US" dirty="0" smtClean="0"/>
              <a:t>By:</a:t>
            </a:r>
          </a:p>
          <a:p>
            <a:r>
              <a:rPr lang="en-US" altLang="en-US" dirty="0" smtClean="0"/>
              <a:t>Assist. Lect. </a:t>
            </a:r>
            <a:r>
              <a:rPr lang="en-US" altLang="en-US" dirty="0" err="1" smtClean="0"/>
              <a:t>Alnawar</a:t>
            </a:r>
            <a:r>
              <a:rPr lang="en-US" altLang="en-US" dirty="0" smtClean="0"/>
              <a:t> J. </a:t>
            </a:r>
            <a:r>
              <a:rPr lang="en-US" altLang="en-US" dirty="0" smtClean="0"/>
              <a:t>Mohammed</a:t>
            </a:r>
          </a:p>
          <a:p>
            <a:r>
              <a:rPr lang="en-US" altLang="en-US" dirty="0" smtClean="0"/>
              <a:t>Assist. Lect. </a:t>
            </a:r>
            <a:r>
              <a:rPr lang="en-US" altLang="en-US" dirty="0" err="1" smtClean="0"/>
              <a:t>Zahraa</a:t>
            </a:r>
            <a:r>
              <a:rPr lang="en-US" altLang="en-US" dirty="0" smtClean="0"/>
              <a:t> D. </a:t>
            </a:r>
            <a:r>
              <a:rPr lang="en-US" altLang="en-US" dirty="0" err="1" smtClean="0"/>
              <a:t>Abdulhadi</a:t>
            </a:r>
            <a:endParaRPr lang="en-US" altLang="en-US" dirty="0" smtClean="0"/>
          </a:p>
          <a:p>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381000"/>
            <a:ext cx="1458993" cy="13925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90424" cy="1096962"/>
          </a:xfrm>
        </p:spPr>
        <p:txBody>
          <a:bodyPr/>
          <a:lstStyle/>
          <a:p>
            <a:r>
              <a:rPr lang="en-US" dirty="0" err="1" smtClean="0">
                <a:effectLst/>
                <a:latin typeface="Algerian" panose="04020705040A02060702" pitchFamily="82" charset="0"/>
              </a:rPr>
              <a:t>Diffie</a:t>
            </a:r>
            <a:r>
              <a:rPr lang="en-US" dirty="0" smtClean="0">
                <a:effectLst/>
                <a:latin typeface="Algerian" panose="04020705040A02060702" pitchFamily="82" charset="0"/>
              </a:rPr>
              <a:t>-Hellman Key Exchange -Weakness</a:t>
            </a:r>
            <a:endParaRPr lang="en-US" dirty="0">
              <a:latin typeface="Algerian" panose="04020705040A02060702" pitchFamily="82" charset="0"/>
            </a:endParaRPr>
          </a:p>
        </p:txBody>
      </p:sp>
      <p:sp>
        <p:nvSpPr>
          <p:cNvPr id="5" name="Content Placeholder 4"/>
          <p:cNvSpPr>
            <a:spLocks noGrp="1"/>
          </p:cNvSpPr>
          <p:nvPr>
            <p:ph idx="1"/>
          </p:nvPr>
        </p:nvSpPr>
        <p:spPr>
          <a:xfrm>
            <a:off x="1600200" y="1524000"/>
            <a:ext cx="7315200" cy="5029200"/>
          </a:xfrm>
        </p:spPr>
        <p:txBody>
          <a:bodyPr/>
          <a:lstStyle/>
          <a:p>
            <a:pPr algn="just"/>
            <a:r>
              <a:rPr lang="en-US" dirty="0">
                <a:latin typeface="Century Gothic" panose="020B0502020202020204" pitchFamily="34" charset="0"/>
              </a:rPr>
              <a:t>In this paper, we will explain the problem of Man-In-The-Middle (MITM) attack in </a:t>
            </a:r>
            <a:r>
              <a:rPr lang="en-US" dirty="0" err="1">
                <a:latin typeface="Century Gothic" panose="020B0502020202020204" pitchFamily="34" charset="0"/>
              </a:rPr>
              <a:t>Diffie</a:t>
            </a:r>
            <a:r>
              <a:rPr lang="en-US" dirty="0">
                <a:latin typeface="Century Gothic" panose="020B0502020202020204" pitchFamily="34" charset="0"/>
              </a:rPr>
              <a:t>-Hellman protocol.</a:t>
            </a:r>
          </a:p>
          <a:p>
            <a:pPr algn="just"/>
            <a:endParaRPr lang="en-US" sz="1000" dirty="0">
              <a:latin typeface="Century Gothic" panose="020B0502020202020204" pitchFamily="34" charset="0"/>
            </a:endParaRPr>
          </a:p>
          <a:p>
            <a:pPr algn="just"/>
            <a:r>
              <a:rPr lang="en-US" dirty="0">
                <a:latin typeface="Century Gothic" panose="020B0502020202020204" pitchFamily="34" charset="0"/>
              </a:rPr>
              <a:t>The MITM attack is a form of eavesdropping where the communication between two users is monitored and modified by an unauthorized party.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337" y="4560007"/>
            <a:ext cx="3486150" cy="2017878"/>
          </a:xfrm>
          <a:prstGeom prst="rect">
            <a:avLst/>
          </a:prstGeom>
        </p:spPr>
      </p:pic>
    </p:spTree>
    <p:extLst>
      <p:ext uri="{BB962C8B-B14F-4D97-AF65-F5344CB8AC3E}">
        <p14:creationId xmlns:p14="http://schemas.microsoft.com/office/powerpoint/2010/main" val="364863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57200"/>
            <a:ext cx="7158038" cy="792162"/>
          </a:xfrm>
        </p:spPr>
        <p:txBody>
          <a:bodyPr/>
          <a:lstStyle/>
          <a:p>
            <a:r>
              <a:rPr lang="en-US" dirty="0" smtClean="0">
                <a:latin typeface="Algerian" panose="04020705040A02060702" pitchFamily="82" charset="0"/>
              </a:rPr>
              <a:t>Man-In-The-Middle (MITM) attack</a:t>
            </a:r>
            <a:endParaRPr lang="en-US" dirty="0">
              <a:latin typeface="Algerian" panose="04020705040A02060702" pitchFamily="82"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447800"/>
            <a:ext cx="73151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30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0438" cy="639762"/>
          </a:xfrm>
        </p:spPr>
        <p:txBody>
          <a:bodyPr/>
          <a:lstStyle/>
          <a:p>
            <a:r>
              <a:rPr lang="en-US" dirty="0">
                <a:latin typeface="Algerian" panose="04020705040A02060702" pitchFamily="82" charset="0"/>
              </a:rPr>
              <a:t>PROPOSED WORK</a:t>
            </a:r>
          </a:p>
        </p:txBody>
      </p:sp>
      <p:sp>
        <p:nvSpPr>
          <p:cNvPr id="3" name="Content Placeholder 2"/>
          <p:cNvSpPr>
            <a:spLocks noGrp="1"/>
          </p:cNvSpPr>
          <p:nvPr>
            <p:ph idx="1"/>
          </p:nvPr>
        </p:nvSpPr>
        <p:spPr>
          <a:xfrm>
            <a:off x="1371600" y="1447800"/>
            <a:ext cx="7620000" cy="4906963"/>
          </a:xfrm>
        </p:spPr>
        <p:txBody>
          <a:bodyPr/>
          <a:lstStyle/>
          <a:p>
            <a:pPr algn="just"/>
            <a:r>
              <a:rPr lang="en-US" dirty="0">
                <a:latin typeface="Century Gothic" panose="020B0502020202020204" pitchFamily="34" charset="0"/>
              </a:rPr>
              <a:t>This paper proposes improvements which can help preventing MITM attack. These can verify and secure the communications between Alice and Bob.</a:t>
            </a:r>
          </a:p>
          <a:p>
            <a:pPr algn="just"/>
            <a:endParaRPr lang="en-US" sz="500" dirty="0">
              <a:latin typeface="Century Gothic" panose="020B0502020202020204" pitchFamily="34" charset="0"/>
            </a:endParaRPr>
          </a:p>
          <a:p>
            <a:pPr algn="just"/>
            <a:r>
              <a:rPr lang="en-US" dirty="0">
                <a:latin typeface="Century Gothic" panose="020B0502020202020204" pitchFamily="34" charset="0"/>
              </a:rPr>
              <a:t>The first step in this improvement is to choose a </a:t>
            </a:r>
            <a:r>
              <a:rPr lang="en-US" dirty="0" smtClean="0">
                <a:latin typeface="Century Gothic" panose="020B0502020202020204" pitchFamily="34" charset="0"/>
              </a:rPr>
              <a:t>secret </a:t>
            </a:r>
            <a:r>
              <a:rPr lang="en-US" dirty="0">
                <a:latin typeface="Century Gothic" panose="020B0502020202020204" pitchFamily="34" charset="0"/>
              </a:rPr>
              <a:t>value (C) Known by only Alice and Bob.</a:t>
            </a:r>
          </a:p>
          <a:p>
            <a:pPr algn="just"/>
            <a:endParaRPr lang="en-US" sz="900" dirty="0">
              <a:latin typeface="Century Gothic" panose="020B0502020202020204" pitchFamily="34" charset="0"/>
            </a:endParaRPr>
          </a:p>
          <a:p>
            <a:pPr algn="just"/>
            <a:r>
              <a:rPr lang="en-US" dirty="0">
                <a:latin typeface="Century Gothic" panose="020B0502020202020204" pitchFamily="34" charset="0"/>
              </a:rPr>
              <a:t>The value of (C) will be imported from the Key Distribution Center (KDC).</a:t>
            </a:r>
          </a:p>
          <a:p>
            <a:pPr algn="just"/>
            <a:endParaRPr lang="en-US" sz="1050" dirty="0">
              <a:latin typeface="Century Gothic" panose="020B0502020202020204" pitchFamily="34" charset="0"/>
            </a:endParaRPr>
          </a:p>
          <a:p>
            <a:pPr algn="just"/>
            <a:r>
              <a:rPr lang="en-US" dirty="0">
                <a:latin typeface="Century Gothic" panose="020B0502020202020204" pitchFamily="34" charset="0"/>
              </a:rPr>
              <a:t>The value of (C) will be added on both sides </a:t>
            </a:r>
            <a:r>
              <a:rPr lang="en-US" dirty="0" smtClean="0">
                <a:latin typeface="Century Gothic" panose="020B0502020202020204" pitchFamily="34" charset="0"/>
              </a:rPr>
              <a:t>(Alice and Bob) </a:t>
            </a:r>
            <a:r>
              <a:rPr lang="en-US" dirty="0">
                <a:latin typeface="Century Gothic" panose="020B0502020202020204" pitchFamily="34" charset="0"/>
              </a:rPr>
              <a:t>to make the improvements on the calculations of the final </a:t>
            </a:r>
            <a:r>
              <a:rPr lang="en-US" dirty="0" smtClean="0">
                <a:latin typeface="Century Gothic" panose="020B0502020202020204" pitchFamily="34" charset="0"/>
              </a:rPr>
              <a:t>secret </a:t>
            </a:r>
            <a:r>
              <a:rPr lang="en-US" dirty="0">
                <a:latin typeface="Century Gothic" panose="020B0502020202020204" pitchFamily="34" charset="0"/>
              </a:rPr>
              <a:t>key. </a:t>
            </a:r>
          </a:p>
          <a:p>
            <a:pPr algn="just"/>
            <a:endParaRPr lang="en-US" dirty="0"/>
          </a:p>
        </p:txBody>
      </p:sp>
    </p:spTree>
    <p:extLst>
      <p:ext uri="{BB962C8B-B14F-4D97-AF65-F5344CB8AC3E}">
        <p14:creationId xmlns:p14="http://schemas.microsoft.com/office/powerpoint/2010/main" val="280537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4238" cy="1524000"/>
          </a:xfrm>
        </p:spPr>
        <p:txBody>
          <a:bodyPr/>
          <a:lstStyle/>
          <a:p>
            <a:pPr algn="just"/>
            <a:r>
              <a:rPr lang="en-US" sz="2800" i="1" dirty="0" smtClean="0">
                <a:latin typeface="Century Gothic" panose="020B0502020202020204" pitchFamily="34" charset="0"/>
                <a:cs typeface="Times New Roman" panose="02020603050405020304" pitchFamily="18" charset="0"/>
              </a:rPr>
              <a:t>At first, each person, like Alice and Bob, establishes a shared secret key with the KDC.</a:t>
            </a:r>
            <a:endParaRPr lang="en-US" sz="2800" dirty="0">
              <a:latin typeface="Century Gothic" panose="020B0502020202020204" pitchFamily="34" charset="0"/>
            </a:endParaRP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7391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70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467600" cy="731838"/>
          </a:xfrm>
        </p:spPr>
        <p:txBody>
          <a:bodyPr/>
          <a:lstStyle/>
          <a:p>
            <a:r>
              <a:rPr lang="en-US" dirty="0" smtClean="0">
                <a:latin typeface="Algerian" panose="04020705040A02060702" pitchFamily="82" charset="0"/>
              </a:rPr>
              <a:t>Import the value of (C) from KDC</a:t>
            </a:r>
            <a:endParaRPr lang="en-US"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1447800" y="1676400"/>
            <a:ext cx="7467600" cy="4495800"/>
          </a:xfrm>
          <a:prstGeom prst="rect">
            <a:avLst/>
          </a:prstGeom>
        </p:spPr>
      </p:pic>
    </p:spTree>
    <p:extLst>
      <p:ext uri="{BB962C8B-B14F-4D97-AF65-F5344CB8AC3E}">
        <p14:creationId xmlns:p14="http://schemas.microsoft.com/office/powerpoint/2010/main" val="312704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77200" cy="639762"/>
          </a:xfrm>
        </p:spPr>
        <p:txBody>
          <a:bodyPr/>
          <a:lstStyle/>
          <a:p>
            <a:r>
              <a:rPr lang="en-US" dirty="0" smtClean="0">
                <a:latin typeface="Algerian" panose="04020705040A02060702" pitchFamily="82" charset="0"/>
              </a:rPr>
              <a:t>The Modified </a:t>
            </a:r>
            <a:r>
              <a:rPr lang="en-US" dirty="0" err="1" smtClean="0">
                <a:latin typeface="Algerian" panose="04020705040A02060702" pitchFamily="82" charset="0"/>
              </a:rPr>
              <a:t>Diffie</a:t>
            </a:r>
            <a:r>
              <a:rPr lang="en-US" dirty="0" smtClean="0">
                <a:latin typeface="Algerian" panose="04020705040A02060702" pitchFamily="82" charset="0"/>
              </a:rPr>
              <a:t>-Hellman Method</a:t>
            </a:r>
            <a:r>
              <a:rPr lang="en-US" dirty="0" smtClean="0"/>
              <a:t> </a:t>
            </a:r>
            <a:endParaRPr lang="en-US" dirty="0"/>
          </a:p>
        </p:txBody>
      </p:sp>
      <p:sp>
        <p:nvSpPr>
          <p:cNvPr id="11" name="TextBox 10"/>
          <p:cNvSpPr txBox="1"/>
          <p:nvPr/>
        </p:nvSpPr>
        <p:spPr>
          <a:xfrm>
            <a:off x="3124200" y="5257800"/>
            <a:ext cx="533400" cy="304800"/>
          </a:xfrm>
          <a:prstGeom prst="rect">
            <a:avLst/>
          </a:prstGeom>
          <a:noFill/>
        </p:spPr>
        <p:txBody>
          <a:bodyPr wrap="square" rtlCol="0">
            <a:spAutoFit/>
          </a:bodyPr>
          <a:lstStyle/>
          <a:p>
            <a:r>
              <a:rPr lang="en-US" sz="1400" dirty="0" smtClean="0">
                <a:solidFill>
                  <a:schemeClr val="bg1"/>
                </a:solidFill>
              </a:rPr>
              <a:t> 6</a:t>
            </a:r>
            <a:endParaRPr lang="en-US" sz="1400" dirty="0">
              <a:solidFill>
                <a:schemeClr val="bg1"/>
              </a:solidFill>
            </a:endParaRPr>
          </a:p>
        </p:txBody>
      </p:sp>
      <p:sp>
        <p:nvSpPr>
          <p:cNvPr id="12" name="TextBox 11"/>
          <p:cNvSpPr txBox="1"/>
          <p:nvPr/>
        </p:nvSpPr>
        <p:spPr>
          <a:xfrm>
            <a:off x="6248400" y="5232140"/>
            <a:ext cx="533400" cy="304800"/>
          </a:xfrm>
          <a:prstGeom prst="rect">
            <a:avLst/>
          </a:prstGeom>
          <a:noFill/>
        </p:spPr>
        <p:txBody>
          <a:bodyPr wrap="square" rtlCol="0">
            <a:spAutoFit/>
          </a:bodyPr>
          <a:lstStyle/>
          <a:p>
            <a:r>
              <a:rPr lang="en-US" sz="1400" dirty="0" smtClean="0">
                <a:solidFill>
                  <a:schemeClr val="bg1"/>
                </a:solidFill>
              </a:rPr>
              <a:t> 6</a:t>
            </a:r>
            <a:endParaRPr lang="en-US" sz="1400" dirty="0">
              <a:solidFill>
                <a:schemeClr val="bg1"/>
              </a:solidFill>
            </a:endParaRPr>
          </a:p>
        </p:txBody>
      </p:sp>
      <p:pic>
        <p:nvPicPr>
          <p:cNvPr id="18" name="Picture 17"/>
          <p:cNvPicPr>
            <a:picLocks noChangeAspect="1"/>
          </p:cNvPicPr>
          <p:nvPr/>
        </p:nvPicPr>
        <p:blipFill>
          <a:blip r:embed="rId3"/>
          <a:stretch>
            <a:fillRect/>
          </a:stretch>
        </p:blipFill>
        <p:spPr>
          <a:xfrm>
            <a:off x="243311" y="1066800"/>
            <a:ext cx="8900689" cy="540067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447800" y="2371633"/>
                <a:ext cx="1447800" cy="240579"/>
              </a:xfrm>
              <a:prstGeom prst="rect">
                <a:avLst/>
              </a:prstGeom>
              <a:noFill/>
            </p:spPr>
            <p:txBody>
              <a:bodyPr wrap="square" lIns="0" tIns="0" rIns="0" bIns="0"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𝑅</m:t>
                        </m:r>
                      </m:e>
                      <m:sub>
                        <m:r>
                          <a:rPr lang="en-US" sz="1600" b="0" i="1" dirty="0" smtClean="0">
                            <a:latin typeface="Cambria Math" panose="02040503050406030204" pitchFamily="18" charset="0"/>
                          </a:rPr>
                          <m:t>1</m:t>
                        </m:r>
                      </m:sub>
                    </m:sSub>
                    <m:r>
                      <a:rPr lang="en-US" sz="1600" i="1" dirty="0" smtClean="0">
                        <a:latin typeface="Cambria Math" panose="02040503050406030204" pitchFamily="18" charset="0"/>
                      </a:rPr>
                      <m:t>=</m:t>
                    </m:r>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𝑥</m:t>
                        </m:r>
                        <m:r>
                          <a:rPr lang="en-US" sz="1600" b="0" i="1" dirty="0" smtClean="0">
                            <a:latin typeface="Cambria Math" panose="02040503050406030204" pitchFamily="18" charset="0"/>
                          </a:rPr>
                          <m:t>∗</m:t>
                        </m:r>
                        <m:r>
                          <a:rPr lang="en-US" sz="1600" b="0" i="1" dirty="0" smtClean="0">
                            <a:latin typeface="Cambria Math" panose="02040503050406030204" pitchFamily="18" charset="0"/>
                          </a:rPr>
                          <m:t>𝑐</m:t>
                        </m:r>
                      </m:sup>
                    </m:sSup>
                    <m:r>
                      <a:rPr lang="en-US" sz="1600" i="1" dirty="0" smtClean="0">
                        <a:latin typeface="Cambria Math" panose="02040503050406030204" pitchFamily="18" charset="0"/>
                      </a:rPr>
                      <m:t> </m:t>
                    </m:r>
                  </m:oMath>
                </a14:m>
                <a:r>
                  <a:rPr lang="en-US" sz="1400" i="1" dirty="0" smtClean="0"/>
                  <a:t>mod p</a:t>
                </a:r>
                <a:endParaRPr lang="en-US" sz="14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1447800" y="2371633"/>
                <a:ext cx="1447800" cy="240579"/>
              </a:xfrm>
              <a:prstGeom prst="rect">
                <a:avLst/>
              </a:prstGeom>
              <a:blipFill rotWithShape="0">
                <a:blip r:embed="rId4"/>
                <a:stretch>
                  <a:fillRect l="-5063" t="-12500" r="-4219" b="-4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38015" y="3352800"/>
                <a:ext cx="1380121" cy="240579"/>
              </a:xfrm>
              <a:prstGeom prst="rect">
                <a:avLst/>
              </a:prstGeom>
              <a:noFill/>
            </p:spPr>
            <p:txBody>
              <a:bodyPr wrap="none" lIns="0" tIns="0" rIns="0" bIns="0"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𝑅</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𝑦</m:t>
                        </m:r>
                        <m:r>
                          <a:rPr lang="en-US" sz="1600" b="0" i="1" dirty="0" smtClean="0">
                            <a:latin typeface="Cambria Math" panose="02040503050406030204" pitchFamily="18" charset="0"/>
                          </a:rPr>
                          <m:t>∗</m:t>
                        </m:r>
                        <m:r>
                          <a:rPr lang="en-US" sz="1600" b="0" i="1" dirty="0" smtClean="0">
                            <a:latin typeface="Cambria Math" panose="02040503050406030204" pitchFamily="18" charset="0"/>
                          </a:rPr>
                          <m:t>𝑐</m:t>
                        </m:r>
                      </m:sup>
                    </m:sSup>
                  </m:oMath>
                </a14:m>
                <a:r>
                  <a:rPr lang="en-US" sz="1400" i="1" dirty="0" smtClean="0"/>
                  <a:t>mod p</a:t>
                </a:r>
                <a:endParaRPr lang="en-US" sz="14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6338015" y="3352800"/>
                <a:ext cx="1380121" cy="240579"/>
              </a:xfrm>
              <a:prstGeom prst="rect">
                <a:avLst/>
              </a:prstGeom>
              <a:blipFill rotWithShape="0">
                <a:blip r:embed="rId5"/>
                <a:stretch>
                  <a:fillRect l="-5310" t="-12821" r="-7080"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4800" y="4361712"/>
                <a:ext cx="2700761" cy="501099"/>
              </a:xfrm>
              <a:prstGeom prst="rect">
                <a:avLst/>
              </a:prstGeom>
              <a:noFill/>
            </p:spPr>
            <p:txBody>
              <a:bodyPr wrap="square" lIns="0" tIns="0" rIns="0" bIns="0" rtlCol="0">
                <a:spAutoFit/>
              </a:bodyPr>
              <a:lstStyle/>
              <a:p>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𝑥𝑦</m:t>
                        </m:r>
                      </m:sup>
                    </m:sSup>
                    <m:r>
                      <a:rPr lang="en-US" b="0" i="1" dirty="0" smtClean="0">
                        <a:latin typeface="Cambria Math" panose="02040503050406030204" pitchFamily="18" charset="0"/>
                      </a:rPr>
                      <m:t>=</m:t>
                    </m:r>
                    <m:rad>
                      <m:radPr>
                        <m:ctrlPr>
                          <a:rPr lang="en-US" i="1" dirty="0" smtClean="0">
                            <a:latin typeface="Cambria Math" panose="02040503050406030204" pitchFamily="18" charset="0"/>
                          </a:rPr>
                        </m:ctrlPr>
                      </m:radPr>
                      <m:deg>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g>
                      <m:e>
                        <m:sSup>
                          <m:sSupPr>
                            <m:ctrlPr>
                              <a:rPr lang="en-US" i="1" dirty="0" smtClean="0">
                                <a:latin typeface="Cambria Math" panose="02040503050406030204" pitchFamily="18" charset="0"/>
                              </a:rPr>
                            </m:ctrlPr>
                          </m:sSup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e>
                          <m:sup>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𝑐</m:t>
                            </m:r>
                          </m:sup>
                        </m:sSup>
                      </m:e>
                    </m:rad>
                  </m:oMath>
                </a14:m>
                <a:r>
                  <a:rPr lang="en-US" sz="1600" i="1" dirty="0" smtClean="0"/>
                  <a:t> =</a:t>
                </a:r>
                <a14:m>
                  <m:oMath xmlns:m="http://schemas.openxmlformats.org/officeDocument/2006/math">
                    <m:rad>
                      <m:radPr>
                        <m:ctrlPr>
                          <a:rPr lang="en-US" sz="1600" i="1" dirty="0" smtClean="0">
                            <a:latin typeface="Cambria Math" panose="02040503050406030204" pitchFamily="18" charset="0"/>
                          </a:rPr>
                        </m:ctrlPr>
                      </m:radPr>
                      <m:deg>
                        <m:sSup>
                          <m:sSupPr>
                            <m:ctrlPr>
                              <a:rPr lang="en-US" sz="1600" i="1" dirty="0" smtClean="0">
                                <a:latin typeface="Cambria Math" panose="02040503050406030204" pitchFamily="18" charset="0"/>
                              </a:rPr>
                            </m:ctrlPr>
                          </m:sSupPr>
                          <m:e>
                            <m:eqArr>
                              <m:eqArrPr>
                                <m:ctrlPr>
                                  <a:rPr lang="en-US" sz="1600" b="0" i="1" dirty="0" smtClean="0">
                                    <a:latin typeface="Cambria Math" panose="02040503050406030204" pitchFamily="18" charset="0"/>
                                  </a:rPr>
                                </m:ctrlPr>
                              </m:eqArrPr>
                              <m:e>
                                <m:r>
                                  <a:rPr lang="en-US" sz="1600" b="0" i="1" dirty="0" smtClean="0">
                                    <a:latin typeface="Cambria Math" panose="02040503050406030204" pitchFamily="18" charset="0"/>
                                  </a:rPr>
                                  <m:t> </m:t>
                                </m:r>
                              </m:e>
                              <m:e>
                                <m:r>
                                  <a:rPr lang="en-US" sz="1600" b="0" i="1" dirty="0" smtClean="0">
                                    <a:latin typeface="Cambria Math" panose="02040503050406030204" pitchFamily="18" charset="0"/>
                                  </a:rPr>
                                  <m:t>𝑐</m:t>
                                </m:r>
                              </m:e>
                            </m:eqArr>
                          </m:e>
                          <m:sup>
                            <m:r>
                              <a:rPr lang="en-US" sz="1600" b="0" i="1" dirty="0" smtClean="0">
                                <a:latin typeface="Cambria Math" panose="02040503050406030204" pitchFamily="18" charset="0"/>
                              </a:rPr>
                              <m:t>2</m:t>
                            </m:r>
                          </m:sup>
                        </m:sSup>
                      </m:deg>
                      <m:e>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𝑥𝑦</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𝑐</m:t>
                                </m:r>
                              </m:e>
                              <m:sup>
                                <m:r>
                                  <a:rPr lang="en-US" sz="1600" b="0" i="1" dirty="0" smtClean="0">
                                    <a:latin typeface="Cambria Math" panose="02040503050406030204" pitchFamily="18" charset="0"/>
                                  </a:rPr>
                                  <m:t>2</m:t>
                                </m:r>
                              </m:sup>
                            </m:sSup>
                          </m:sup>
                        </m:sSup>
                      </m:e>
                    </m:rad>
                  </m:oMath>
                </a14:m>
                <a:endParaRPr lang="en-US" sz="16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304800" y="4361712"/>
                <a:ext cx="2700761" cy="501099"/>
              </a:xfrm>
              <a:prstGeom prst="rect">
                <a:avLst/>
              </a:prstGeom>
              <a:blipFill rotWithShape="0">
                <a:blip r:embed="rId6"/>
                <a:stretch>
                  <a:fillRect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62700" y="4448871"/>
                <a:ext cx="2700761" cy="501099"/>
              </a:xfrm>
              <a:prstGeom prst="rect">
                <a:avLst/>
              </a:prstGeom>
              <a:noFill/>
            </p:spPr>
            <p:txBody>
              <a:bodyPr wrap="square" lIns="0" tIns="0" rIns="0" bIns="0" rtlCol="0">
                <a:spAutoFit/>
              </a:bodyPr>
              <a:lstStyle/>
              <a:p>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𝑥𝑦</m:t>
                        </m:r>
                      </m:sup>
                    </m:sSup>
                    <m:r>
                      <a:rPr lang="en-US" b="0" i="1" dirty="0" smtClean="0">
                        <a:latin typeface="Cambria Math" panose="02040503050406030204" pitchFamily="18" charset="0"/>
                      </a:rPr>
                      <m:t>=</m:t>
                    </m:r>
                    <m:rad>
                      <m:radPr>
                        <m:ctrlPr>
                          <a:rPr lang="en-US" i="1" dirty="0" smtClean="0">
                            <a:latin typeface="Cambria Math" panose="02040503050406030204" pitchFamily="18" charset="0"/>
                          </a:rPr>
                        </m:ctrlPr>
                      </m:radPr>
                      <m:deg>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g>
                      <m:e>
                        <m:sSup>
                          <m:sSupPr>
                            <m:ctrlPr>
                              <a:rPr lang="en-US" i="1" dirty="0" smtClean="0">
                                <a:latin typeface="Cambria Math" panose="02040503050406030204" pitchFamily="18" charset="0"/>
                              </a:rPr>
                            </m:ctrlPr>
                          </m:sSup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𝑅</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e>
                          <m:sup>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𝑐</m:t>
                            </m:r>
                          </m:sup>
                        </m:sSup>
                      </m:e>
                    </m:rad>
                  </m:oMath>
                </a14:m>
                <a:r>
                  <a:rPr lang="en-US" sz="1600" i="1" dirty="0" smtClean="0"/>
                  <a:t> =</a:t>
                </a:r>
                <a14:m>
                  <m:oMath xmlns:m="http://schemas.openxmlformats.org/officeDocument/2006/math">
                    <m:rad>
                      <m:radPr>
                        <m:ctrlPr>
                          <a:rPr lang="en-US" sz="1600" i="1" dirty="0" smtClean="0">
                            <a:latin typeface="Cambria Math" panose="02040503050406030204" pitchFamily="18" charset="0"/>
                          </a:rPr>
                        </m:ctrlPr>
                      </m:radPr>
                      <m:deg>
                        <m:sSup>
                          <m:sSupPr>
                            <m:ctrlPr>
                              <a:rPr lang="en-US" sz="1600" i="1" dirty="0" smtClean="0">
                                <a:latin typeface="Cambria Math" panose="02040503050406030204" pitchFamily="18" charset="0"/>
                              </a:rPr>
                            </m:ctrlPr>
                          </m:sSupPr>
                          <m:e>
                            <m:eqArr>
                              <m:eqArrPr>
                                <m:ctrlPr>
                                  <a:rPr lang="en-US" sz="1600" b="0" i="1" dirty="0" smtClean="0">
                                    <a:latin typeface="Cambria Math" panose="02040503050406030204" pitchFamily="18" charset="0"/>
                                  </a:rPr>
                                </m:ctrlPr>
                              </m:eqArrPr>
                              <m:e>
                                <m:r>
                                  <a:rPr lang="en-US" sz="1600" b="0" i="1" dirty="0" smtClean="0">
                                    <a:latin typeface="Cambria Math" panose="02040503050406030204" pitchFamily="18" charset="0"/>
                                  </a:rPr>
                                  <m:t> </m:t>
                                </m:r>
                              </m:e>
                              <m:e>
                                <m:r>
                                  <a:rPr lang="en-US" sz="1600" b="0" i="1" dirty="0" smtClean="0">
                                    <a:latin typeface="Cambria Math" panose="02040503050406030204" pitchFamily="18" charset="0"/>
                                  </a:rPr>
                                  <m:t>𝑐</m:t>
                                </m:r>
                              </m:e>
                            </m:eqArr>
                          </m:e>
                          <m:sup>
                            <m:r>
                              <a:rPr lang="en-US" sz="1600" b="0" i="1" dirty="0" smtClean="0">
                                <a:latin typeface="Cambria Math" panose="02040503050406030204" pitchFamily="18" charset="0"/>
                              </a:rPr>
                              <m:t>2</m:t>
                            </m:r>
                          </m:sup>
                        </m:sSup>
                      </m:deg>
                      <m:e>
                        <m:sSup>
                          <m:sSupPr>
                            <m:ctrlPr>
                              <a:rPr lang="en-US" sz="160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𝑥𝑦</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𝑐</m:t>
                                </m:r>
                              </m:e>
                              <m:sup>
                                <m:r>
                                  <a:rPr lang="en-US" sz="1600" b="0" i="1" dirty="0" smtClean="0">
                                    <a:latin typeface="Cambria Math" panose="02040503050406030204" pitchFamily="18" charset="0"/>
                                  </a:rPr>
                                  <m:t>2</m:t>
                                </m:r>
                              </m:sup>
                            </m:sSup>
                          </m:sup>
                        </m:sSup>
                      </m:e>
                    </m:rad>
                  </m:oMath>
                </a14:m>
                <a:endParaRPr lang="en-US" sz="160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6362700" y="4448871"/>
                <a:ext cx="2700761" cy="501099"/>
              </a:xfrm>
              <a:prstGeom prst="rect">
                <a:avLst/>
              </a:prstGeom>
              <a:blipFill rotWithShape="0">
                <a:blip r:embed="rId7"/>
                <a:stretch>
                  <a:fillRect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98505" y="5439489"/>
                <a:ext cx="1537864" cy="246221"/>
              </a:xfrm>
              <a:prstGeom prst="rect">
                <a:avLst/>
              </a:prstGeom>
              <a:noFill/>
            </p:spPr>
            <p:txBody>
              <a:bodyPr wrap="square" lIns="0" tIns="0" rIns="0" bIns="0"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𝑘</m:t>
                        </m:r>
                      </m:e>
                      <m:sub>
                        <m:r>
                          <a:rPr lang="en-US" sz="1600" b="0" i="1" dirty="0" smtClean="0">
                            <a:latin typeface="Cambria Math" panose="02040503050406030204" pitchFamily="18" charset="0"/>
                          </a:rPr>
                          <m:t>𝑎𝑏</m:t>
                        </m:r>
                      </m:sub>
                    </m:sSub>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𝑥𝑦</m:t>
                        </m:r>
                      </m:sup>
                    </m:sSup>
                  </m:oMath>
                </a14:m>
                <a:r>
                  <a:rPr lang="en-US" sz="1600" i="1" dirty="0" smtClean="0"/>
                  <a:t>mod p</a:t>
                </a:r>
                <a:endParaRPr lang="en-US" sz="1600"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1098505" y="5439489"/>
                <a:ext cx="1537864" cy="246221"/>
              </a:xfrm>
              <a:prstGeom prst="rect">
                <a:avLst/>
              </a:prstGeom>
              <a:blipFill rotWithShape="0">
                <a:blip r:embed="rId8"/>
                <a:stretch>
                  <a:fillRect l="-4762" t="-24390" r="-3175"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8489" y="5462501"/>
                <a:ext cx="1537864" cy="246221"/>
              </a:xfrm>
              <a:prstGeom prst="rect">
                <a:avLst/>
              </a:prstGeom>
              <a:noFill/>
            </p:spPr>
            <p:txBody>
              <a:bodyPr wrap="square" lIns="0" tIns="0" rIns="0" bIns="0"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𝑘</m:t>
                        </m:r>
                      </m:e>
                      <m:sub>
                        <m:r>
                          <a:rPr lang="en-US" sz="1600" b="0" i="1" dirty="0" smtClean="0">
                            <a:latin typeface="Cambria Math" panose="02040503050406030204" pitchFamily="18" charset="0"/>
                          </a:rPr>
                          <m:t>𝑎𝑏</m:t>
                        </m:r>
                      </m:sub>
                    </m:sSub>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𝑔</m:t>
                        </m:r>
                      </m:e>
                      <m:sup>
                        <m:r>
                          <a:rPr lang="en-US" sz="1600" b="0" i="1" dirty="0" smtClean="0">
                            <a:latin typeface="Cambria Math" panose="02040503050406030204" pitchFamily="18" charset="0"/>
                          </a:rPr>
                          <m:t>𝑥𝑦</m:t>
                        </m:r>
                      </m:sup>
                    </m:sSup>
                  </m:oMath>
                </a14:m>
                <a:r>
                  <a:rPr lang="en-US" sz="1600" i="1" dirty="0" smtClean="0"/>
                  <a:t>mod p</a:t>
                </a:r>
                <a:endParaRPr lang="en-US" sz="1600" i="1" dirty="0"/>
              </a:p>
            </p:txBody>
          </p:sp>
        </mc:Choice>
        <mc:Fallback xmlns="">
          <p:sp>
            <p:nvSpPr>
              <p:cNvPr id="20" name="TextBox 19"/>
              <p:cNvSpPr txBox="1">
                <a:spLocks noRot="1" noChangeAspect="1" noMove="1" noResize="1" noEditPoints="1" noAdjustHandles="1" noChangeArrowheads="1" noChangeShapeType="1" noTextEdit="1"/>
              </p:cNvSpPr>
              <p:nvPr/>
            </p:nvSpPr>
            <p:spPr>
              <a:xfrm>
                <a:off x="6538489" y="5462501"/>
                <a:ext cx="1537864" cy="246221"/>
              </a:xfrm>
              <a:prstGeom prst="rect">
                <a:avLst/>
              </a:prstGeom>
              <a:blipFill rotWithShape="0">
                <a:blip r:embed="rId9"/>
                <a:stretch>
                  <a:fillRect l="-4762" t="-25000" r="-2778" b="-52500"/>
                </a:stretch>
              </a:blipFill>
            </p:spPr>
            <p:txBody>
              <a:bodyPr/>
              <a:lstStyle/>
              <a:p>
                <a:r>
                  <a:rPr lang="en-US">
                    <a:noFill/>
                  </a:rPr>
                  <a:t> </a:t>
                </a:r>
              </a:p>
            </p:txBody>
          </p:sp>
        </mc:Fallback>
      </mc:AlternateContent>
      <p:sp>
        <p:nvSpPr>
          <p:cNvPr id="21" name="TextBox 20"/>
          <p:cNvSpPr txBox="1"/>
          <p:nvPr/>
        </p:nvSpPr>
        <p:spPr>
          <a:xfrm>
            <a:off x="3024158" y="5439489"/>
            <a:ext cx="292068" cy="307777"/>
          </a:xfrm>
          <a:prstGeom prst="rect">
            <a:avLst/>
          </a:prstGeom>
          <a:noFill/>
        </p:spPr>
        <p:txBody>
          <a:bodyPr wrap="none" rtlCol="0">
            <a:spAutoFit/>
          </a:bodyPr>
          <a:lstStyle/>
          <a:p>
            <a:r>
              <a:rPr lang="en-US" sz="1400" dirty="0" smtClean="0">
                <a:solidFill>
                  <a:schemeClr val="bg1"/>
                </a:solidFill>
                <a:latin typeface="Arial Rounded MT Bold" panose="020F0704030504030204" pitchFamily="34" charset="0"/>
              </a:rPr>
              <a:t>6</a:t>
            </a:r>
            <a:endParaRPr lang="en-US" sz="1400" dirty="0">
              <a:solidFill>
                <a:schemeClr val="bg1"/>
              </a:solidFill>
              <a:latin typeface="Arial Rounded MT Bold" panose="020F0704030504030204" pitchFamily="34" charset="0"/>
            </a:endParaRPr>
          </a:p>
        </p:txBody>
      </p:sp>
      <p:sp>
        <p:nvSpPr>
          <p:cNvPr id="22" name="TextBox 21"/>
          <p:cNvSpPr txBox="1"/>
          <p:nvPr/>
        </p:nvSpPr>
        <p:spPr>
          <a:xfrm>
            <a:off x="5974577" y="5431722"/>
            <a:ext cx="292068" cy="307777"/>
          </a:xfrm>
          <a:prstGeom prst="rect">
            <a:avLst/>
          </a:prstGeom>
          <a:noFill/>
        </p:spPr>
        <p:txBody>
          <a:bodyPr wrap="none" rtlCol="0">
            <a:spAutoFit/>
          </a:bodyPr>
          <a:lstStyle/>
          <a:p>
            <a:r>
              <a:rPr lang="en-US" sz="1400" dirty="0" smtClean="0">
                <a:solidFill>
                  <a:schemeClr val="bg1"/>
                </a:solidFill>
                <a:latin typeface="Arial Rounded MT Bold" panose="020F0704030504030204" pitchFamily="34" charset="0"/>
              </a:rPr>
              <a:t>6</a:t>
            </a:r>
            <a:endParaRPr lang="en-US" sz="1400" dirty="0">
              <a:solidFill>
                <a:schemeClr val="bg1"/>
              </a:solidFill>
              <a:latin typeface="Arial Rounded MT Bold" panose="020F0704030504030204" pitchFamily="34" charset="0"/>
            </a:endParaRPr>
          </a:p>
        </p:txBody>
      </p:sp>
      <p:sp>
        <p:nvSpPr>
          <p:cNvPr id="24" name="TextBox 23"/>
          <p:cNvSpPr txBox="1"/>
          <p:nvPr/>
        </p:nvSpPr>
        <p:spPr>
          <a:xfrm>
            <a:off x="5486400" y="1600200"/>
            <a:ext cx="217470" cy="307777"/>
          </a:xfrm>
          <a:prstGeom prst="rect">
            <a:avLst/>
          </a:prstGeom>
          <a:noFill/>
        </p:spPr>
        <p:txBody>
          <a:bodyPr wrap="square" rtlCol="0">
            <a:spAutoFit/>
          </a:bodyPr>
          <a:lstStyle/>
          <a:p>
            <a:r>
              <a:rPr lang="en-US" sz="1400" i="1" dirty="0" smtClean="0"/>
              <a:t>g</a:t>
            </a:r>
            <a:endParaRPr lang="en-US" sz="1400" i="1" dirty="0"/>
          </a:p>
        </p:txBody>
      </p:sp>
      <p:sp>
        <p:nvSpPr>
          <p:cNvPr id="25" name="TextBox 24"/>
          <p:cNvSpPr txBox="1"/>
          <p:nvPr/>
        </p:nvSpPr>
        <p:spPr>
          <a:xfrm>
            <a:off x="5029200" y="1600200"/>
            <a:ext cx="217470" cy="307777"/>
          </a:xfrm>
          <a:prstGeom prst="rect">
            <a:avLst/>
          </a:prstGeom>
          <a:noFill/>
        </p:spPr>
        <p:txBody>
          <a:bodyPr wrap="square" rtlCol="0">
            <a:spAutoFit/>
          </a:bodyPr>
          <a:lstStyle/>
          <a:p>
            <a:r>
              <a:rPr lang="en-US" sz="1400" i="1" dirty="0" smtClean="0"/>
              <a:t>p</a:t>
            </a:r>
            <a:endParaRPr lang="en-US" sz="1400" i="1" dirty="0"/>
          </a:p>
        </p:txBody>
      </p:sp>
      <p:sp>
        <p:nvSpPr>
          <p:cNvPr id="26" name="TextBox 25"/>
          <p:cNvSpPr txBox="1"/>
          <p:nvPr/>
        </p:nvSpPr>
        <p:spPr>
          <a:xfrm>
            <a:off x="3384840" y="2108451"/>
            <a:ext cx="2804689" cy="800219"/>
          </a:xfrm>
          <a:prstGeom prst="rect">
            <a:avLst/>
          </a:prstGeom>
          <a:noFill/>
        </p:spPr>
        <p:txBody>
          <a:bodyPr wrap="square" rtlCol="0">
            <a:spAutoFit/>
          </a:bodyPr>
          <a:lstStyle/>
          <a:p>
            <a:pPr algn="ctr"/>
            <a:r>
              <a:rPr lang="en-US" sz="1400" b="1" i="1" dirty="0" smtClean="0"/>
              <a:t>C : is the New secret value Known by only Alice and Bob </a:t>
            </a:r>
          </a:p>
          <a:p>
            <a:r>
              <a:rPr lang="en-US" dirty="0" smtClean="0"/>
              <a:t> </a:t>
            </a:r>
            <a:endParaRPr lang="en-US" dirty="0"/>
          </a:p>
        </p:txBody>
      </p:sp>
    </p:spTree>
    <p:extLst>
      <p:ext uri="{BB962C8B-B14F-4D97-AF65-F5344CB8AC3E}">
        <p14:creationId xmlns:p14="http://schemas.microsoft.com/office/powerpoint/2010/main" val="1914833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0438" cy="715962"/>
          </a:xfrm>
        </p:spPr>
        <p:txBody>
          <a:bodyPr/>
          <a:lstStyle/>
          <a:p>
            <a:r>
              <a:rPr lang="en-US" altLang="en-US" i="0" dirty="0" smtClean="0">
                <a:latin typeface="Algerian" panose="04020705040A02060702" pitchFamily="82" charset="0"/>
              </a:rPr>
              <a:t>Example</a:t>
            </a:r>
            <a:endParaRPr lang="en-US" dirty="0"/>
          </a:p>
        </p:txBody>
      </p:sp>
      <p:sp>
        <p:nvSpPr>
          <p:cNvPr id="4" name="Rectangle 3"/>
          <p:cNvSpPr/>
          <p:nvPr/>
        </p:nvSpPr>
        <p:spPr>
          <a:xfrm>
            <a:off x="1226344" y="1219200"/>
            <a:ext cx="7848600" cy="4745915"/>
          </a:xfrm>
          <a:prstGeom prst="rect">
            <a:avLst/>
          </a:prstGeom>
        </p:spPr>
        <p:txBody>
          <a:bodyPr wrap="square">
            <a:spAutoFit/>
          </a:bodyPr>
          <a:lstStyle/>
          <a:p>
            <a:pPr marL="342900" indent="-342900">
              <a:lnSpc>
                <a:spcPct val="90000"/>
              </a:lnSpc>
              <a:buFont typeface="Century Gothic" panose="020B0502020202020204" pitchFamily="34" charset="0"/>
              <a:buChar char="◊"/>
            </a:pPr>
            <a:r>
              <a:rPr lang="en-US" altLang="en-US" sz="2400" dirty="0" smtClean="0">
                <a:latin typeface="Century Gothic" panose="020B0502020202020204" pitchFamily="34" charset="0"/>
              </a:rPr>
              <a:t>Alice and Bob get public numbers</a:t>
            </a:r>
          </a:p>
          <a:p>
            <a:pPr marL="0" lvl="1" algn="ctr">
              <a:lnSpc>
                <a:spcPct val="90000"/>
              </a:lnSpc>
            </a:pPr>
            <a:r>
              <a:rPr lang="en-US" altLang="en-US" sz="2400" dirty="0" smtClean="0">
                <a:latin typeface="Century Gothic" panose="020B0502020202020204" pitchFamily="34" charset="0"/>
              </a:rPr>
              <a:t>      P = 23    ,    g = 7</a:t>
            </a:r>
          </a:p>
          <a:p>
            <a:pPr marL="0" lvl="1" algn="ctr">
              <a:lnSpc>
                <a:spcPct val="90000"/>
              </a:lnSpc>
            </a:pPr>
            <a:r>
              <a:rPr lang="en-US" altLang="en-US" sz="2400" dirty="0" smtClean="0">
                <a:latin typeface="Century Gothic" panose="020B0502020202020204" pitchFamily="34" charset="0"/>
              </a:rPr>
              <a:t>They also get the secret value of C from the KDC</a:t>
            </a:r>
            <a:endParaRPr lang="en-US" altLang="en-US" sz="2400" dirty="0">
              <a:latin typeface="Century Gothic" panose="020B0502020202020204" pitchFamily="34" charset="0"/>
            </a:endParaRPr>
          </a:p>
          <a:p>
            <a:pPr marL="0" lvl="1" algn="ctr">
              <a:lnSpc>
                <a:spcPct val="90000"/>
              </a:lnSpc>
            </a:pPr>
            <a:r>
              <a:rPr lang="en-US" altLang="en-US" sz="2400" dirty="0" smtClean="0">
                <a:latin typeface="Century Gothic" panose="020B0502020202020204" pitchFamily="34" charset="0"/>
              </a:rPr>
              <a:t>C = 2 </a:t>
            </a:r>
            <a:endParaRPr lang="en-US" altLang="en-US" sz="2400" dirty="0">
              <a:latin typeface="Century Gothic" panose="020B0502020202020204" pitchFamily="34" charset="0"/>
            </a:endParaRPr>
          </a:p>
          <a:p>
            <a:pPr lvl="1">
              <a:lnSpc>
                <a:spcPct val="90000"/>
              </a:lnSpc>
            </a:pPr>
            <a:endParaRPr lang="en-US" altLang="en-US" sz="2400" dirty="0" smtClean="0">
              <a:latin typeface="Century Gothic" panose="020B0502020202020204" pitchFamily="34" charset="0"/>
            </a:endParaRPr>
          </a:p>
          <a:p>
            <a:pPr lvl="1">
              <a:lnSpc>
                <a:spcPct val="90000"/>
              </a:lnSpc>
            </a:pPr>
            <a:endParaRPr lang="en-US" altLang="en-US" sz="2400" dirty="0">
              <a:latin typeface="Century Gothic" panose="020B0502020202020204" pitchFamily="34" charset="0"/>
            </a:endParaRPr>
          </a:p>
          <a:p>
            <a:pPr lvl="1">
              <a:lnSpc>
                <a:spcPct val="90000"/>
              </a:lnSpc>
            </a:pPr>
            <a:endParaRPr lang="en-US" altLang="en-US" sz="2400" dirty="0" smtClean="0">
              <a:latin typeface="Century Gothic" panose="020B0502020202020204" pitchFamily="34" charset="0"/>
            </a:endParaRPr>
          </a:p>
          <a:p>
            <a:pPr lvl="1">
              <a:lnSpc>
                <a:spcPct val="90000"/>
              </a:lnSpc>
            </a:pPr>
            <a:endParaRPr lang="en-US" altLang="en-US" sz="2400" dirty="0">
              <a:latin typeface="Century Gothic" panose="020B0502020202020204" pitchFamily="34" charset="0"/>
            </a:endParaRPr>
          </a:p>
          <a:p>
            <a:pPr lvl="1">
              <a:lnSpc>
                <a:spcPct val="90000"/>
              </a:lnSpc>
            </a:pPr>
            <a:endParaRPr lang="en-US" altLang="en-US" sz="2400" dirty="0" smtClean="0">
              <a:latin typeface="Century Gothic" panose="020B0502020202020204" pitchFamily="34" charset="0"/>
            </a:endParaRPr>
          </a:p>
          <a:p>
            <a:pPr lvl="1">
              <a:lnSpc>
                <a:spcPct val="90000"/>
              </a:lnSpc>
            </a:pPr>
            <a:endParaRPr lang="en-US" altLang="en-US" sz="2400" dirty="0">
              <a:latin typeface="Century Gothic" panose="020B0502020202020204" pitchFamily="34" charset="0"/>
            </a:endParaRPr>
          </a:p>
          <a:p>
            <a:pPr lvl="1">
              <a:lnSpc>
                <a:spcPct val="90000"/>
              </a:lnSpc>
            </a:pPr>
            <a:endParaRPr lang="en-US" altLang="en-US" sz="2400" dirty="0" smtClean="0">
              <a:latin typeface="Century Gothic" panose="020B0502020202020204" pitchFamily="34" charset="0"/>
            </a:endParaRPr>
          </a:p>
          <a:p>
            <a:pPr lvl="1">
              <a:lnSpc>
                <a:spcPct val="90000"/>
              </a:lnSpc>
            </a:pPr>
            <a:endParaRPr lang="en-US" altLang="en-US" sz="2400" dirty="0">
              <a:latin typeface="Century Gothic" panose="020B0502020202020204" pitchFamily="34" charset="0"/>
            </a:endParaRPr>
          </a:p>
          <a:p>
            <a:pPr lvl="1">
              <a:lnSpc>
                <a:spcPct val="90000"/>
              </a:lnSpc>
            </a:pPr>
            <a:endParaRPr lang="en-US" altLang="en-US" sz="2400" dirty="0" smtClean="0">
              <a:latin typeface="Century Gothic" panose="020B0502020202020204" pitchFamily="34" charset="0"/>
            </a:endParaRPr>
          </a:p>
          <a:p>
            <a:pPr lvl="1">
              <a:lnSpc>
                <a:spcPct val="90000"/>
              </a:lnSpc>
            </a:pPr>
            <a:endParaRPr lang="en-US" altLang="en-US" sz="24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1226344" y="2590800"/>
            <a:ext cx="7815530" cy="4090736"/>
          </a:xfrm>
          <a:prstGeom prst="rect">
            <a:avLst/>
          </a:prstGeom>
        </p:spPr>
      </p:pic>
    </p:spTree>
    <p:extLst>
      <p:ext uri="{BB962C8B-B14F-4D97-AF65-F5344CB8AC3E}">
        <p14:creationId xmlns:p14="http://schemas.microsoft.com/office/powerpoint/2010/main" val="477961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5">
                <a:lumMod val="20000"/>
                <a:lumOff val="80000"/>
              </a:schemeClr>
            </a:gs>
            <a:gs pos="0">
              <a:srgbClr val="FAF4F7"/>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47800"/>
            <a:ext cx="6850539" cy="4074670"/>
          </a:xfrm>
          <a:noFill/>
        </p:spPr>
      </p:pic>
    </p:spTree>
    <p:extLst>
      <p:ext uri="{BB962C8B-B14F-4D97-AF65-F5344CB8AC3E}">
        <p14:creationId xmlns:p14="http://schemas.microsoft.com/office/powerpoint/2010/main" val="86263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981200" y="274638"/>
            <a:ext cx="7038975" cy="868362"/>
          </a:xfrm>
        </p:spPr>
        <p:txBody>
          <a:bodyPr/>
          <a:lstStyle/>
          <a:p>
            <a:r>
              <a:rPr lang="en-US" altLang="en-US" dirty="0" smtClean="0">
                <a:latin typeface="Algerian" panose="04020705040A02060702" pitchFamily="82" charset="0"/>
              </a:rPr>
              <a:t>Introduction</a:t>
            </a:r>
            <a:endParaRPr lang="en-US" altLang="en-US" dirty="0">
              <a:latin typeface="Algerian" panose="04020705040A02060702" pitchFamily="82" charset="0"/>
            </a:endParaRPr>
          </a:p>
        </p:txBody>
      </p:sp>
      <p:sp>
        <p:nvSpPr>
          <p:cNvPr id="203779" name="Rectangle 3"/>
          <p:cNvSpPr>
            <a:spLocks noGrp="1" noChangeArrowheads="1"/>
          </p:cNvSpPr>
          <p:nvPr>
            <p:ph type="body" idx="1"/>
          </p:nvPr>
        </p:nvSpPr>
        <p:spPr>
          <a:xfrm>
            <a:off x="1981200" y="1295400"/>
            <a:ext cx="7038975" cy="4830763"/>
          </a:xfrm>
        </p:spPr>
        <p:txBody>
          <a:bodyPr/>
          <a:lstStyle/>
          <a:p>
            <a:pPr algn="just">
              <a:buFont typeface="Century Gothic" panose="020B0502020202020204" pitchFamily="34" charset="0"/>
              <a:buChar char="◊"/>
            </a:pPr>
            <a:r>
              <a:rPr lang="en-US" dirty="0">
                <a:latin typeface="Century Gothic" panose="020B0502020202020204" pitchFamily="34" charset="0"/>
              </a:rPr>
              <a:t>Nowadays, data security and privacy are a </a:t>
            </a:r>
            <a:r>
              <a:rPr lang="en-US" dirty="0" smtClean="0">
                <a:latin typeface="Century Gothic" panose="020B0502020202020204" pitchFamily="34" charset="0"/>
              </a:rPr>
              <a:t>prevalent issue.</a:t>
            </a:r>
          </a:p>
          <a:p>
            <a:pPr algn="just">
              <a:buFont typeface="Century Gothic" panose="020B0502020202020204" pitchFamily="34" charset="0"/>
              <a:buChar char="◊"/>
            </a:pPr>
            <a:endParaRPr lang="en-US" sz="500" dirty="0" smtClean="0">
              <a:latin typeface="Century Gothic" panose="020B0502020202020204" pitchFamily="34" charset="0"/>
            </a:endParaRPr>
          </a:p>
          <a:p>
            <a:pPr algn="just">
              <a:buFont typeface="Century Gothic" panose="020B0502020202020204" pitchFamily="34" charset="0"/>
              <a:buChar char="◊"/>
            </a:pPr>
            <a:r>
              <a:rPr lang="en-US" dirty="0">
                <a:latin typeface="Century Gothic" panose="020B0502020202020204" pitchFamily="34" charset="0"/>
              </a:rPr>
              <a:t>Researchers are trying to do their best to find out the perfect way to secure the data efficiently</a:t>
            </a:r>
            <a:r>
              <a:rPr lang="en-US" dirty="0" smtClean="0">
                <a:latin typeface="Century Gothic" panose="020B0502020202020204" pitchFamily="34" charset="0"/>
              </a:rPr>
              <a:t>.</a:t>
            </a:r>
          </a:p>
          <a:p>
            <a:pPr algn="just">
              <a:buFont typeface="Century Gothic" panose="020B0502020202020204" pitchFamily="34" charset="0"/>
              <a:buChar char="◊"/>
            </a:pPr>
            <a:endParaRPr lang="en-US" sz="500" dirty="0">
              <a:latin typeface="Century Gothic" panose="020B0502020202020204" pitchFamily="34" charset="0"/>
            </a:endParaRPr>
          </a:p>
          <a:p>
            <a:pPr algn="just">
              <a:buFont typeface="Century Gothic" panose="020B0502020202020204" pitchFamily="34" charset="0"/>
              <a:buChar char="◊"/>
            </a:pPr>
            <a:r>
              <a:rPr lang="en-US" dirty="0">
                <a:latin typeface="Century Gothic" panose="020B0502020202020204" pitchFamily="34" charset="0"/>
              </a:rPr>
              <a:t>One of these solutions is encrypting the data using cryptography algorithms</a:t>
            </a:r>
            <a:r>
              <a:rPr lang="en-US" dirty="0" smtClean="0">
                <a:latin typeface="Century Gothic" panose="020B0502020202020204" pitchFamily="34" charset="0"/>
              </a:rPr>
              <a:t>.</a:t>
            </a:r>
          </a:p>
          <a:p>
            <a:pPr algn="just">
              <a:buFont typeface="Century Gothic" panose="020B0502020202020204" pitchFamily="34" charset="0"/>
              <a:buChar char="◊"/>
            </a:pPr>
            <a:endParaRPr lang="en-US" sz="900" dirty="0">
              <a:latin typeface="Century Gothic" panose="020B0502020202020204" pitchFamily="34" charset="0"/>
            </a:endParaRPr>
          </a:p>
          <a:p>
            <a:pPr algn="just">
              <a:buFont typeface="Century Gothic" panose="020B0502020202020204" pitchFamily="34" charset="0"/>
              <a:buChar char="◊"/>
            </a:pPr>
            <a:r>
              <a:rPr lang="en-US" i="1" u="sng" dirty="0">
                <a:effectLst>
                  <a:outerShdw blurRad="38100" dist="38100" dir="2700000" algn="tl">
                    <a:srgbClr val="000000">
                      <a:alpha val="43137"/>
                    </a:srgbClr>
                  </a:outerShdw>
                </a:effectLst>
                <a:latin typeface="Century Gothic" panose="020B0502020202020204" pitchFamily="34" charset="0"/>
              </a:rPr>
              <a:t>Cryptography:</a:t>
            </a:r>
            <a:r>
              <a:rPr lang="en-US" dirty="0">
                <a:latin typeface="Century Gothic" panose="020B0502020202020204" pitchFamily="34" charset="0"/>
              </a:rPr>
              <a:t> </a:t>
            </a:r>
            <a:r>
              <a:rPr lang="en-US" dirty="0">
                <a:solidFill>
                  <a:srgbClr val="FF0000"/>
                </a:solidFill>
                <a:latin typeface="Century Gothic" panose="020B0502020202020204" pitchFamily="34" charset="0"/>
              </a:rPr>
              <a:t>is the science of converting the readable information into unreadable or hidden, and only the authorized persons or machines can retrieve or obtain the original texts.</a:t>
            </a:r>
          </a:p>
          <a:p>
            <a:pPr algn="just"/>
            <a:endParaRPr lang="en-US" altLang="en-US"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ctrTitle"/>
          </p:nvPr>
        </p:nvSpPr>
        <p:spPr>
          <a:xfrm>
            <a:off x="1805703" y="457200"/>
            <a:ext cx="7313612" cy="685799"/>
          </a:xfrm>
        </p:spPr>
        <p:txBody>
          <a:bodyPr/>
          <a:lstStyle/>
          <a:p>
            <a:r>
              <a:rPr lang="en-US" altLang="en-US" dirty="0">
                <a:latin typeface="Algerian" panose="04020705040A02060702" pitchFamily="82" charset="0"/>
              </a:rPr>
              <a:t>Types of Cryptography</a:t>
            </a:r>
          </a:p>
        </p:txBody>
      </p:sp>
      <p:sp>
        <p:nvSpPr>
          <p:cNvPr id="204805" name="Rectangle 5"/>
          <p:cNvSpPr>
            <a:spLocks noGrp="1" noChangeArrowheads="1"/>
          </p:cNvSpPr>
          <p:nvPr>
            <p:ph type="subTitle" idx="1"/>
          </p:nvPr>
        </p:nvSpPr>
        <p:spPr>
          <a:xfrm>
            <a:off x="1805703" y="1295400"/>
            <a:ext cx="7185897" cy="5029200"/>
          </a:xfrm>
        </p:spPr>
        <p:txBody>
          <a:bodyPr/>
          <a:lstStyle/>
          <a:p>
            <a:pPr marL="342900" indent="-342900" algn="just">
              <a:buClr>
                <a:schemeClr val="tx1"/>
              </a:buClr>
              <a:buFont typeface="Century Gothic" panose="020B0502020202020204" pitchFamily="34" charset="0"/>
              <a:buChar char="◊"/>
            </a:pPr>
            <a:r>
              <a:rPr lang="en-US" dirty="0">
                <a:latin typeface="Century Gothic" panose="020B0502020202020204" pitchFamily="34" charset="0"/>
              </a:rPr>
              <a:t>It is divided into two major types (symmetric and asymmetric) regarding their keys.</a:t>
            </a: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b="1"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sz="1600" b="1" dirty="0">
              <a:effectLst>
                <a:outerShdw blurRad="38100" dist="38100" dir="2700000" algn="tl">
                  <a:srgbClr val="000000">
                    <a:alpha val="43137"/>
                  </a:srgbClr>
                </a:outerShdw>
              </a:effectLst>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a:p>
            <a:pPr marL="342900" indent="-342900" algn="just">
              <a:buClr>
                <a:schemeClr val="tx1"/>
              </a:buClr>
              <a:buFont typeface="Century Gothic" panose="020B0502020202020204" pitchFamily="34" charset="0"/>
              <a:buChar char="◊"/>
            </a:pPr>
            <a:endParaRPr lang="en-US" dirty="0">
              <a:latin typeface="Century Gothic" panose="020B0502020202020204" pitchFamily="34" charset="0"/>
            </a:endParaRPr>
          </a:p>
        </p:txBody>
      </p:sp>
      <p:grpSp>
        <p:nvGrpSpPr>
          <p:cNvPr id="204811" name="Group 204810"/>
          <p:cNvGrpSpPr/>
          <p:nvPr/>
        </p:nvGrpSpPr>
        <p:grpSpPr>
          <a:xfrm>
            <a:off x="2057400" y="2819400"/>
            <a:ext cx="6176165" cy="3045579"/>
            <a:chOff x="2272913" y="2351474"/>
            <a:chExt cx="6176165" cy="3045579"/>
          </a:xfrm>
        </p:grpSpPr>
        <p:sp>
          <p:nvSpPr>
            <p:cNvPr id="3" name="Rounded Rectangle 2"/>
            <p:cNvSpPr/>
            <p:nvPr/>
          </p:nvSpPr>
          <p:spPr>
            <a:xfrm>
              <a:off x="2272913" y="4591584"/>
              <a:ext cx="2121135" cy="8054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smtClean="0">
                  <a:solidFill>
                    <a:schemeClr val="accent5">
                      <a:lumMod val="60000"/>
                      <a:lumOff val="40000"/>
                    </a:schemeClr>
                  </a:solidFill>
                  <a:effectLst>
                    <a:outerShdw blurRad="38100" dist="38100" dir="2700000" algn="tl">
                      <a:srgbClr val="000000">
                        <a:alpha val="43137"/>
                      </a:srgbClr>
                    </a:outerShdw>
                  </a:effectLst>
                </a:rPr>
                <a:t>Symmetric cryptosystems</a:t>
              </a:r>
              <a:endParaRPr lang="en-US" dirty="0">
                <a:solidFill>
                  <a:schemeClr val="accent5">
                    <a:lumMod val="60000"/>
                    <a:lumOff val="40000"/>
                  </a:schemeClr>
                </a:solidFill>
              </a:endParaRPr>
            </a:p>
          </p:txBody>
        </p:sp>
        <p:sp>
          <p:nvSpPr>
            <p:cNvPr id="6" name="Flowchart: Decision 5"/>
            <p:cNvSpPr/>
            <p:nvPr/>
          </p:nvSpPr>
          <p:spPr>
            <a:xfrm>
              <a:off x="4014989" y="3448584"/>
              <a:ext cx="2667000" cy="7620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dirty="0" smtClean="0">
                <a:solidFill>
                  <a:schemeClr val="tx1"/>
                </a:solidFill>
              </a:endParaRPr>
            </a:p>
            <a:p>
              <a:pPr algn="ctr"/>
              <a:r>
                <a:rPr lang="en-US" sz="1600" b="1" dirty="0">
                  <a:solidFill>
                    <a:schemeClr val="tx1"/>
                  </a:solidFill>
                  <a:effectLst>
                    <a:outerShdw blurRad="38100" dist="38100" dir="2700000" algn="tl">
                      <a:srgbClr val="000000">
                        <a:alpha val="43137"/>
                      </a:srgbClr>
                    </a:outerShdw>
                  </a:effectLst>
                  <a:latin typeface="Century Gothic" panose="020B0502020202020204" pitchFamily="34" charset="0"/>
                </a:rPr>
                <a:t>No. of Keys Used</a:t>
              </a:r>
            </a:p>
          </p:txBody>
        </p:sp>
        <p:sp>
          <p:nvSpPr>
            <p:cNvPr id="7" name="Oval 6"/>
            <p:cNvSpPr/>
            <p:nvPr/>
          </p:nvSpPr>
          <p:spPr>
            <a:xfrm>
              <a:off x="4000768" y="2351474"/>
              <a:ext cx="2667000" cy="761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Century Gothic" panose="020B0502020202020204" pitchFamily="34" charset="0"/>
                </a:rPr>
                <a:t>CRYPTOGRAPHY</a:t>
              </a:r>
            </a:p>
          </p:txBody>
        </p:sp>
        <p:sp>
          <p:nvSpPr>
            <p:cNvPr id="10" name="Rounded Rectangle 9"/>
            <p:cNvSpPr/>
            <p:nvPr/>
          </p:nvSpPr>
          <p:spPr>
            <a:xfrm>
              <a:off x="6239278" y="4591584"/>
              <a:ext cx="2209800" cy="74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smtClean="0">
                  <a:effectLst>
                    <a:outerShdw blurRad="38100" dist="38100" dir="2700000" algn="tl">
                      <a:srgbClr val="000000">
                        <a:alpha val="43137"/>
                      </a:srgbClr>
                    </a:outerShdw>
                  </a:effectLst>
                </a:rPr>
                <a:t>Asymmetric cryptosystems</a:t>
              </a:r>
              <a:endParaRPr lang="en-US" dirty="0"/>
            </a:p>
          </p:txBody>
        </p:sp>
        <p:cxnSp>
          <p:nvCxnSpPr>
            <p:cNvPr id="9" name="Straight Arrow Connector 8"/>
            <p:cNvCxnSpPr>
              <a:endCxn id="6" idx="0"/>
            </p:cNvCxnSpPr>
            <p:nvPr/>
          </p:nvCxnSpPr>
          <p:spPr>
            <a:xfrm>
              <a:off x="5348489" y="3112936"/>
              <a:ext cx="0" cy="335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35091" y="3829584"/>
              <a:ext cx="6976"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6" idx="1"/>
            </p:cNvCxnSpPr>
            <p:nvPr/>
          </p:nvCxnSpPr>
          <p:spPr>
            <a:xfrm flipV="1">
              <a:off x="3342067" y="3829584"/>
              <a:ext cx="672922" cy="6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53548" y="3814565"/>
              <a:ext cx="690630" cy="15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344178" y="3851034"/>
              <a:ext cx="10733" cy="74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533400"/>
            <a:ext cx="6858000" cy="715962"/>
          </a:xfrm>
        </p:spPr>
        <p:txBody>
          <a:bodyPr/>
          <a:lstStyle/>
          <a:p>
            <a:r>
              <a:rPr lang="en-US" dirty="0" smtClean="0">
                <a:latin typeface="Algerian" panose="04020705040A02060702" pitchFamily="82" charset="0"/>
              </a:rPr>
              <a:t>Symmetric-Key Cryptography</a:t>
            </a:r>
            <a:endParaRPr lang="en-US" dirty="0">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38" y="1371600"/>
            <a:ext cx="6858000" cy="5143500"/>
          </a:xfrm>
          <a:prstGeom prst="rect">
            <a:avLst/>
          </a:prstGeom>
        </p:spPr>
      </p:pic>
    </p:spTree>
    <p:extLst>
      <p:ext uri="{BB962C8B-B14F-4D97-AF65-F5344CB8AC3E}">
        <p14:creationId xmlns:p14="http://schemas.microsoft.com/office/powerpoint/2010/main" val="243731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517" y="533400"/>
            <a:ext cx="7130521" cy="655638"/>
          </a:xfrm>
        </p:spPr>
        <p:txBody>
          <a:bodyPr/>
          <a:lstStyle/>
          <a:p>
            <a:r>
              <a:rPr lang="en-US" dirty="0" err="1" smtClean="0">
                <a:latin typeface="Algerian" panose="04020705040A02060702" pitchFamily="82" charset="0"/>
              </a:rPr>
              <a:t>ASymmetric</a:t>
            </a:r>
            <a:r>
              <a:rPr lang="en-US" dirty="0" smtClean="0">
                <a:latin typeface="Algerian" panose="04020705040A02060702" pitchFamily="82" charset="0"/>
              </a:rPr>
              <a:t>-Key Cryptography</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335" y="1447800"/>
            <a:ext cx="6982883" cy="5237163"/>
          </a:xfrm>
        </p:spPr>
      </p:pic>
    </p:spTree>
    <p:extLst>
      <p:ext uri="{BB962C8B-B14F-4D97-AF65-F5344CB8AC3E}">
        <p14:creationId xmlns:p14="http://schemas.microsoft.com/office/powerpoint/2010/main" val="292410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600200" y="457200"/>
            <a:ext cx="7391400" cy="914400"/>
          </a:xfrm>
        </p:spPr>
        <p:txBody>
          <a:bodyPr/>
          <a:lstStyle/>
          <a:p>
            <a:r>
              <a:rPr lang="en-US" altLang="en-US" dirty="0" smtClean="0">
                <a:latin typeface="Algerian" panose="04020705040A02060702" pitchFamily="82" charset="0"/>
              </a:rPr>
              <a:t>The Need for a Key Distribution Protocol </a:t>
            </a:r>
            <a:endParaRPr lang="en-US" altLang="en-US" dirty="0">
              <a:latin typeface="Algerian" panose="04020705040A02060702" pitchFamily="82" charset="0"/>
            </a:endParaRPr>
          </a:p>
        </p:txBody>
      </p:sp>
      <p:sp>
        <p:nvSpPr>
          <p:cNvPr id="205827" name="Rectangle 3"/>
          <p:cNvSpPr>
            <a:spLocks noGrp="1" noChangeArrowheads="1"/>
          </p:cNvSpPr>
          <p:nvPr>
            <p:ph type="body" idx="1"/>
          </p:nvPr>
        </p:nvSpPr>
        <p:spPr>
          <a:xfrm>
            <a:off x="1600200" y="1372673"/>
            <a:ext cx="7391400" cy="4525963"/>
          </a:xfrm>
        </p:spPr>
        <p:txBody>
          <a:bodyPr/>
          <a:lstStyle/>
          <a:p>
            <a:pPr algn="just">
              <a:buFont typeface="Century Gothic" panose="020B0502020202020204" pitchFamily="34" charset="0"/>
              <a:buChar char="◊"/>
            </a:pPr>
            <a:r>
              <a:rPr lang="en-US" dirty="0">
                <a:latin typeface="Century Gothic" panose="020B0502020202020204" pitchFamily="34" charset="0"/>
              </a:rPr>
              <a:t>Symmetric key should be changed from time to time to make it more secure and unbreakable to prevent other users from obtaining the plain text</a:t>
            </a:r>
            <a:r>
              <a:rPr lang="en-US" dirty="0" smtClean="0">
                <a:latin typeface="Century Gothic" panose="020B0502020202020204" pitchFamily="34" charset="0"/>
              </a:rPr>
              <a:t>.</a:t>
            </a:r>
          </a:p>
          <a:p>
            <a:pPr algn="just">
              <a:buFont typeface="Century Gothic" panose="020B0502020202020204" pitchFamily="34" charset="0"/>
              <a:buChar char="◊"/>
            </a:pPr>
            <a:endParaRPr lang="en-US" sz="700" dirty="0">
              <a:latin typeface="Century Gothic" panose="020B0502020202020204" pitchFamily="34" charset="0"/>
            </a:endParaRPr>
          </a:p>
          <a:p>
            <a:pPr algn="just">
              <a:buFont typeface="Century Gothic" panose="020B0502020202020204" pitchFamily="34" charset="0"/>
              <a:buChar char="◊"/>
            </a:pPr>
            <a:r>
              <a:rPr lang="en-US" dirty="0">
                <a:latin typeface="Century Gothic" panose="020B0502020202020204" pitchFamily="34" charset="0"/>
              </a:rPr>
              <a:t>Therefore, the security of any symmetric cryptography system depends on key exchange protocol used by the system. </a:t>
            </a:r>
            <a:endParaRPr lang="en-US" dirty="0" smtClean="0">
              <a:latin typeface="Century Gothic" panose="020B0502020202020204" pitchFamily="34" charset="0"/>
            </a:endParaRPr>
          </a:p>
          <a:p>
            <a:pPr algn="just">
              <a:buFont typeface="Century Gothic" panose="020B0502020202020204" pitchFamily="34" charset="0"/>
              <a:buChar char="◊"/>
            </a:pPr>
            <a:endParaRPr lang="en-US" sz="500" dirty="0">
              <a:latin typeface="Century Gothic" panose="020B0502020202020204" pitchFamily="34" charset="0"/>
            </a:endParaRPr>
          </a:p>
          <a:p>
            <a:pPr algn="just">
              <a:buFont typeface="Century Gothic" panose="020B0502020202020204" pitchFamily="34" charset="0"/>
              <a:buChar char="◊"/>
            </a:pPr>
            <a:r>
              <a:rPr lang="en-US" dirty="0">
                <a:latin typeface="Century Gothic" panose="020B0502020202020204" pitchFamily="34" charset="0"/>
              </a:rPr>
              <a:t>Key exchange protocol is the way of distributing the keys in a secure manner among the users</a:t>
            </a:r>
            <a:r>
              <a:rPr lang="en-US" dirty="0" smtClean="0">
                <a:latin typeface="Century Gothic" panose="020B0502020202020204" pitchFamily="34" charset="0"/>
              </a:rPr>
              <a:t>.</a:t>
            </a:r>
          </a:p>
          <a:p>
            <a:pPr algn="just">
              <a:buFont typeface="Century Gothic" panose="020B0502020202020204" pitchFamily="34" charset="0"/>
              <a:buChar char="◊"/>
            </a:pPr>
            <a:endParaRPr lang="en-US" sz="600" dirty="0">
              <a:latin typeface="Century Gothic" panose="020B0502020202020204" pitchFamily="34" charset="0"/>
            </a:endParaRPr>
          </a:p>
          <a:p>
            <a:pPr algn="just">
              <a:buFont typeface="Century Gothic" panose="020B0502020202020204" pitchFamily="34" charset="0"/>
              <a:buChar char="◊"/>
            </a:pPr>
            <a:r>
              <a:rPr lang="en-US" dirty="0" err="1">
                <a:latin typeface="Century Gothic" panose="020B0502020202020204" pitchFamily="34" charset="0"/>
              </a:rPr>
              <a:t>Diffie</a:t>
            </a:r>
            <a:r>
              <a:rPr lang="en-US" dirty="0">
                <a:latin typeface="Century Gothic" panose="020B0502020202020204" pitchFamily="34" charset="0"/>
              </a:rPr>
              <a:t>-Hellman protocol is one of the key exchange protocols.</a:t>
            </a:r>
            <a:endParaRPr lang="en-US" altLang="en-US"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81000"/>
            <a:ext cx="7156054" cy="960438"/>
          </a:xfrm>
        </p:spPr>
        <p:txBody>
          <a:bodyPr/>
          <a:lstStyle/>
          <a:p>
            <a:r>
              <a:rPr lang="en-US" dirty="0" smtClean="0">
                <a:latin typeface="Algerian" panose="04020705040A02060702" pitchFamily="82" charset="0"/>
              </a:rPr>
              <a:t>Traditional </a:t>
            </a:r>
            <a:r>
              <a:rPr lang="en-US" dirty="0" err="1" smtClean="0">
                <a:latin typeface="Algerian" panose="04020705040A02060702" pitchFamily="82" charset="0"/>
              </a:rPr>
              <a:t>Diffie</a:t>
            </a:r>
            <a:r>
              <a:rPr lang="en-US" dirty="0" smtClean="0">
                <a:latin typeface="Algerian" panose="04020705040A02060702" pitchFamily="82" charset="0"/>
              </a:rPr>
              <a:t>-Hellman Method</a:t>
            </a:r>
            <a:endParaRPr lang="en-US" dirty="0">
              <a:latin typeface="Algerian" panose="04020705040A02060702" pitchFamily="82" charset="0"/>
            </a:endParaRPr>
          </a:p>
        </p:txBody>
      </p:sp>
      <p:sp>
        <p:nvSpPr>
          <p:cNvPr id="6" name="Content Placeholder 5"/>
          <p:cNvSpPr>
            <a:spLocks noGrp="1"/>
          </p:cNvSpPr>
          <p:nvPr>
            <p:ph idx="1"/>
          </p:nvPr>
        </p:nvSpPr>
        <p:spPr>
          <a:xfrm>
            <a:off x="1828801" y="5970540"/>
            <a:ext cx="7315201" cy="792163"/>
          </a:xfrm>
        </p:spPr>
        <p:txBody>
          <a:bodyPr/>
          <a:lstStyle/>
          <a:p>
            <a:pPr>
              <a:buFont typeface="Century Gothic" panose="020B0502020202020204" pitchFamily="34" charset="0"/>
              <a:buChar char="◊"/>
            </a:pPr>
            <a:r>
              <a:rPr lang="en-US" dirty="0" smtClean="0">
                <a:latin typeface="Century Gothic" panose="020B0502020202020204" pitchFamily="34" charset="0"/>
              </a:rPr>
              <a:t>Where, </a:t>
            </a:r>
            <a:r>
              <a:rPr lang="en-US" dirty="0">
                <a:latin typeface="Century Gothic" panose="020B0502020202020204" pitchFamily="34" charset="0"/>
              </a:rPr>
              <a:t>The first number, p, is a prime number. </a:t>
            </a:r>
            <a:endParaRPr lang="en-US" dirty="0" smtClean="0">
              <a:latin typeface="Century Gothic" panose="020B0502020202020204" pitchFamily="34" charset="0"/>
            </a:endParaRPr>
          </a:p>
          <a:p>
            <a:pPr marL="0" indent="0">
              <a:buNone/>
            </a:pPr>
            <a:r>
              <a:rPr lang="en-US" dirty="0" smtClean="0">
                <a:latin typeface="Century Gothic" panose="020B0502020202020204" pitchFamily="34" charset="0"/>
              </a:rPr>
              <a:t>    The </a:t>
            </a:r>
            <a:r>
              <a:rPr lang="en-US" dirty="0">
                <a:latin typeface="Century Gothic" panose="020B0502020202020204" pitchFamily="34" charset="0"/>
              </a:rPr>
              <a:t>second number, g, is a random number.</a:t>
            </a:r>
          </a:p>
        </p:txBody>
      </p:sp>
      <p:pic>
        <p:nvPicPr>
          <p:cNvPr id="15" name="Picture 14"/>
          <p:cNvPicPr>
            <a:picLocks noChangeAspect="1"/>
          </p:cNvPicPr>
          <p:nvPr/>
        </p:nvPicPr>
        <p:blipFill>
          <a:blip r:embed="rId3"/>
          <a:stretch>
            <a:fillRect/>
          </a:stretch>
        </p:blipFill>
        <p:spPr>
          <a:xfrm>
            <a:off x="1828801" y="1404880"/>
            <a:ext cx="7156053" cy="4567683"/>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211946" y="2743200"/>
                <a:ext cx="1432636" cy="270652"/>
              </a:xfrm>
              <a:prstGeom prst="rect">
                <a:avLst/>
              </a:prstGeom>
              <a:noFill/>
            </p:spPr>
            <p:txBody>
              <a:bodyPr wrap="none" lIns="0" tIns="0" rIns="0" bIns="0"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𝑥</m:t>
                        </m:r>
                      </m:sup>
                    </m:sSup>
                    <m:r>
                      <a:rPr lang="en-US" i="1" dirty="0" smtClean="0">
                        <a:latin typeface="Cambria Math" panose="02040503050406030204" pitchFamily="18" charset="0"/>
                      </a:rPr>
                      <m:t> </m:t>
                    </m:r>
                  </m:oMath>
                </a14:m>
                <a:r>
                  <a:rPr lang="en-US" sz="1600" i="1" dirty="0" smtClean="0"/>
                  <a:t>mod p</a:t>
                </a:r>
                <a:endParaRPr lang="en-US" sz="1600"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2211946" y="2743200"/>
                <a:ext cx="1432636" cy="270652"/>
              </a:xfrm>
              <a:prstGeom prst="rect">
                <a:avLst/>
              </a:prstGeom>
              <a:blipFill rotWithShape="0">
                <a:blip r:embed="rId4"/>
                <a:stretch>
                  <a:fillRect l="-5957" t="-13636" r="-7234" b="-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86600" y="3620690"/>
                <a:ext cx="1437958" cy="270652"/>
              </a:xfrm>
              <a:prstGeom prst="rect">
                <a:avLst/>
              </a:prstGeom>
              <a:noFill/>
            </p:spPr>
            <p:txBody>
              <a:bodyPr wrap="none" lIns="0" tIns="0" rIns="0" bIns="0"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𝑦</m:t>
                        </m:r>
                      </m:sup>
                    </m:sSup>
                    <m:r>
                      <a:rPr lang="en-US" i="1" dirty="0" smtClean="0">
                        <a:latin typeface="Cambria Math" panose="02040503050406030204" pitchFamily="18" charset="0"/>
                      </a:rPr>
                      <m:t> </m:t>
                    </m:r>
                  </m:oMath>
                </a14:m>
                <a:r>
                  <a:rPr lang="en-US" sz="1600" i="1" dirty="0" smtClean="0"/>
                  <a:t>mod p</a:t>
                </a:r>
                <a:endParaRPr lang="en-US" sz="1600" i="1" dirty="0"/>
              </a:p>
            </p:txBody>
          </p:sp>
        </mc:Choice>
        <mc:Fallback xmlns="">
          <p:sp>
            <p:nvSpPr>
              <p:cNvPr id="17" name="TextBox 16"/>
              <p:cNvSpPr txBox="1">
                <a:spLocks noRot="1" noChangeAspect="1" noMove="1" noResize="1" noEditPoints="1" noAdjustHandles="1" noChangeArrowheads="1" noChangeShapeType="1" noTextEdit="1"/>
              </p:cNvSpPr>
              <p:nvPr/>
            </p:nvSpPr>
            <p:spPr>
              <a:xfrm>
                <a:off x="7086600" y="3620690"/>
                <a:ext cx="1437958" cy="270652"/>
              </a:xfrm>
              <a:prstGeom prst="rect">
                <a:avLst/>
              </a:prstGeom>
              <a:blipFill rotWithShape="0">
                <a:blip r:embed="rId5"/>
                <a:stretch>
                  <a:fillRect l="-5957" t="-15909" r="-8085" b="-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11946" y="4565442"/>
                <a:ext cx="1467966" cy="240579"/>
              </a:xfrm>
              <a:prstGeom prst="rect">
                <a:avLst/>
              </a:prstGeom>
              <a:noFill/>
            </p:spPr>
            <p:txBody>
              <a:bodyPr wrap="none" lIns="0" tIns="0" rIns="0" bIns="0" rtlCol="0">
                <a:spAutoFit/>
              </a:bodyPr>
              <a:lstStyle/>
              <a:p>
                <a14:m>
                  <m:oMath xmlns:m="http://schemas.openxmlformats.org/officeDocument/2006/math">
                    <m:r>
                      <a:rPr lang="en-US" sz="1600" b="1" i="1" dirty="0" smtClean="0">
                        <a:latin typeface="Cambria Math" panose="02040503050406030204" pitchFamily="18" charset="0"/>
                      </a:rPr>
                      <m:t>𝑲</m:t>
                    </m:r>
                    <m:r>
                      <a:rPr lang="en-US" sz="1600" b="1" i="1" dirty="0" smtClean="0">
                        <a:latin typeface="Cambria Math" panose="02040503050406030204" pitchFamily="18" charset="0"/>
                      </a:rPr>
                      <m:t>=</m:t>
                    </m:r>
                    <m:sSup>
                      <m:sSupPr>
                        <m:ctrlPr>
                          <a:rPr lang="en-US" sz="1600" b="1" i="1" dirty="0" smtClean="0">
                            <a:latin typeface="Cambria Math" panose="02040503050406030204" pitchFamily="18" charset="0"/>
                          </a:rPr>
                        </m:ctrlPr>
                      </m:sSupPr>
                      <m:e>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m:t>
                            </m:r>
                            <m:r>
                              <a:rPr lang="en-US" sz="1600" b="1" i="1" dirty="0" smtClean="0">
                                <a:latin typeface="Cambria Math" panose="02040503050406030204" pitchFamily="18" charset="0"/>
                              </a:rPr>
                              <m:t>𝑹</m:t>
                            </m:r>
                          </m:e>
                          <m:sub>
                            <m:r>
                              <a:rPr lang="en-US" sz="1600" b="1" i="1" dirty="0" smtClean="0">
                                <a:latin typeface="Cambria Math" panose="02040503050406030204" pitchFamily="18" charset="0"/>
                              </a:rPr>
                              <m:t>𝟐</m:t>
                            </m:r>
                          </m:sub>
                        </m:sSub>
                        <m:r>
                          <a:rPr lang="en-US" sz="1600" b="1" i="1" dirty="0" smtClean="0">
                            <a:latin typeface="Cambria Math" panose="02040503050406030204" pitchFamily="18" charset="0"/>
                          </a:rPr>
                          <m:t>)</m:t>
                        </m:r>
                      </m:e>
                      <m:sup>
                        <m:r>
                          <a:rPr lang="en-US" sz="1600" b="1" i="1" dirty="0" smtClean="0">
                            <a:latin typeface="Cambria Math" panose="02040503050406030204" pitchFamily="18" charset="0"/>
                          </a:rPr>
                          <m:t>𝒙</m:t>
                        </m:r>
                      </m:sup>
                    </m:sSup>
                  </m:oMath>
                </a14:m>
                <a:r>
                  <a:rPr lang="en-US" sz="1400" b="1" i="1" dirty="0" smtClean="0"/>
                  <a:t>mod p</a:t>
                </a:r>
                <a:endParaRPr lang="en-US" sz="14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2211946" y="4565442"/>
                <a:ext cx="1467966" cy="240579"/>
              </a:xfrm>
              <a:prstGeom prst="rect">
                <a:avLst/>
              </a:prstGeom>
              <a:blipFill rotWithShape="0">
                <a:blip r:embed="rId6"/>
                <a:stretch>
                  <a:fillRect l="-4979" t="-12821" r="-6639"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053386" y="4565443"/>
                <a:ext cx="1471172" cy="240579"/>
              </a:xfrm>
              <a:prstGeom prst="rect">
                <a:avLst/>
              </a:prstGeom>
              <a:noFill/>
            </p:spPr>
            <p:txBody>
              <a:bodyPr wrap="none" lIns="0" tIns="0" rIns="0" bIns="0" rtlCol="0">
                <a:spAutoFit/>
              </a:bodyPr>
              <a:lstStyle/>
              <a:p>
                <a14:m>
                  <m:oMath xmlns:m="http://schemas.openxmlformats.org/officeDocument/2006/math">
                    <m:r>
                      <a:rPr lang="en-US" sz="1600" b="1" i="1" dirty="0" smtClean="0">
                        <a:latin typeface="Cambria Math" panose="02040503050406030204" pitchFamily="18" charset="0"/>
                      </a:rPr>
                      <m:t>𝑲</m:t>
                    </m:r>
                    <m:r>
                      <a:rPr lang="en-US" sz="1600" b="1" i="1" dirty="0" smtClean="0">
                        <a:latin typeface="Cambria Math" panose="02040503050406030204" pitchFamily="18" charset="0"/>
                      </a:rPr>
                      <m:t>=</m:t>
                    </m:r>
                    <m:sSup>
                      <m:sSupPr>
                        <m:ctrlPr>
                          <a:rPr lang="en-US" sz="1600" b="1" i="1" dirty="0" smtClean="0">
                            <a:latin typeface="Cambria Math" panose="02040503050406030204" pitchFamily="18" charset="0"/>
                          </a:rPr>
                        </m:ctrlPr>
                      </m:sSupPr>
                      <m:e>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m:t>
                            </m:r>
                            <m:r>
                              <a:rPr lang="en-US" sz="1600" b="1" i="1" dirty="0" smtClean="0">
                                <a:latin typeface="Cambria Math" panose="02040503050406030204" pitchFamily="18" charset="0"/>
                              </a:rPr>
                              <m:t>𝑹</m:t>
                            </m:r>
                          </m:e>
                          <m:sub>
                            <m:r>
                              <a:rPr lang="en-US" sz="1600" b="1" i="1" dirty="0" smtClean="0">
                                <a:latin typeface="Cambria Math" panose="02040503050406030204" pitchFamily="18" charset="0"/>
                              </a:rPr>
                              <m:t>𝟏</m:t>
                            </m:r>
                          </m:sub>
                        </m:sSub>
                        <m:r>
                          <a:rPr lang="en-US" sz="1600" b="1" i="1" dirty="0" smtClean="0">
                            <a:latin typeface="Cambria Math" panose="02040503050406030204" pitchFamily="18" charset="0"/>
                          </a:rPr>
                          <m:t>)</m:t>
                        </m:r>
                      </m:e>
                      <m:sup>
                        <m:r>
                          <a:rPr lang="en-US" sz="1600" b="1" i="1" dirty="0" smtClean="0">
                            <a:latin typeface="Cambria Math" panose="02040503050406030204" pitchFamily="18" charset="0"/>
                          </a:rPr>
                          <m:t>𝒚</m:t>
                        </m:r>
                      </m:sup>
                    </m:sSup>
                  </m:oMath>
                </a14:m>
                <a:r>
                  <a:rPr lang="en-US" sz="1400" b="1" i="1" dirty="0" smtClean="0"/>
                  <a:t>mod p</a:t>
                </a:r>
                <a:endParaRPr lang="en-US" sz="1400" b="1"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7053386" y="4565443"/>
                <a:ext cx="1471172" cy="240579"/>
              </a:xfrm>
              <a:prstGeom prst="rect">
                <a:avLst/>
              </a:prstGeom>
              <a:blipFill rotWithShape="0">
                <a:blip r:embed="rId7"/>
                <a:stretch>
                  <a:fillRect l="-4564" t="-12821" r="-7054"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33141" y="5486400"/>
                <a:ext cx="1456232" cy="240579"/>
              </a:xfrm>
              <a:prstGeom prst="rect">
                <a:avLst/>
              </a:prstGeom>
              <a:noFill/>
            </p:spPr>
            <p:txBody>
              <a:bodyPr wrap="none" lIns="0" tIns="0" rIns="0" bIns="0" rtlCol="0">
                <a:spAutoFit/>
              </a:bodyPr>
              <a:lstStyle/>
              <a:p>
                <a14:m>
                  <m:oMath xmlns:m="http://schemas.openxmlformats.org/officeDocument/2006/math">
                    <m:r>
                      <a:rPr lang="en-US" sz="1600" b="1" i="1" dirty="0" smtClean="0">
                        <a:latin typeface="Cambria Math" panose="02040503050406030204" pitchFamily="18" charset="0"/>
                      </a:rPr>
                      <m:t>𝑲</m:t>
                    </m:r>
                    <m:r>
                      <a:rPr lang="en-US" sz="1600" b="1" i="1" dirty="0" smtClean="0">
                        <a:latin typeface="Cambria Math" panose="02040503050406030204" pitchFamily="18" charset="0"/>
                      </a:rPr>
                      <m:t>=(</m:t>
                    </m:r>
                    <m:sSup>
                      <m:sSupPr>
                        <m:ctrlPr>
                          <a:rPr lang="en-US" sz="1600" b="1" i="1" dirty="0" smtClean="0">
                            <a:latin typeface="Cambria Math" panose="02040503050406030204" pitchFamily="18" charset="0"/>
                          </a:rPr>
                        </m:ctrlPr>
                      </m:sSupPr>
                      <m:e>
                        <m:r>
                          <a:rPr lang="en-US" sz="1600" b="1" i="1" dirty="0" smtClean="0">
                            <a:latin typeface="Cambria Math" panose="02040503050406030204" pitchFamily="18" charset="0"/>
                          </a:rPr>
                          <m:t>𝒈</m:t>
                        </m:r>
                        <m:r>
                          <a:rPr lang="en-US" sz="1600" b="1" i="1" dirty="0" smtClean="0">
                            <a:latin typeface="Cambria Math" panose="02040503050406030204" pitchFamily="18" charset="0"/>
                          </a:rPr>
                          <m:t>)</m:t>
                        </m:r>
                      </m:e>
                      <m:sup>
                        <m:r>
                          <a:rPr lang="en-US" sz="1600" b="1" i="1" dirty="0" smtClean="0">
                            <a:latin typeface="Cambria Math" panose="02040503050406030204" pitchFamily="18" charset="0"/>
                          </a:rPr>
                          <m:t>𝒙𝒚</m:t>
                        </m:r>
                      </m:sup>
                    </m:sSup>
                  </m:oMath>
                </a14:m>
                <a:r>
                  <a:rPr lang="en-US" sz="1400" b="1" i="1" dirty="0" smtClean="0"/>
                  <a:t>mod p</a:t>
                </a:r>
                <a:endParaRPr lang="en-US" sz="1400" b="1" i="1" dirty="0"/>
              </a:p>
            </p:txBody>
          </p:sp>
        </mc:Choice>
        <mc:Fallback xmlns="">
          <p:sp>
            <p:nvSpPr>
              <p:cNvPr id="20" name="TextBox 19"/>
              <p:cNvSpPr txBox="1">
                <a:spLocks noRot="1" noChangeAspect="1" noMove="1" noResize="1" noEditPoints="1" noAdjustHandles="1" noChangeArrowheads="1" noChangeShapeType="1" noTextEdit="1"/>
              </p:cNvSpPr>
              <p:nvPr/>
            </p:nvSpPr>
            <p:spPr>
              <a:xfrm>
                <a:off x="4633141" y="5486400"/>
                <a:ext cx="1456232" cy="240579"/>
              </a:xfrm>
              <a:prstGeom prst="rect">
                <a:avLst/>
              </a:prstGeom>
              <a:blipFill rotWithShape="0">
                <a:blip r:embed="rId8"/>
                <a:stretch>
                  <a:fillRect l="-4603" t="-12821" r="-6695" b="-46154"/>
                </a:stretch>
              </a:blipFill>
            </p:spPr>
            <p:txBody>
              <a:bodyPr/>
              <a:lstStyle/>
              <a:p>
                <a:r>
                  <a:rPr lang="en-US">
                    <a:noFill/>
                  </a:rPr>
                  <a:t> </a:t>
                </a:r>
              </a:p>
            </p:txBody>
          </p:sp>
        </mc:Fallback>
      </mc:AlternateContent>
      <p:sp>
        <p:nvSpPr>
          <p:cNvPr id="24" name="TextBox 23"/>
          <p:cNvSpPr txBox="1"/>
          <p:nvPr/>
        </p:nvSpPr>
        <p:spPr>
          <a:xfrm>
            <a:off x="6248400" y="2028423"/>
            <a:ext cx="217470" cy="307777"/>
          </a:xfrm>
          <a:prstGeom prst="rect">
            <a:avLst/>
          </a:prstGeom>
          <a:noFill/>
        </p:spPr>
        <p:txBody>
          <a:bodyPr wrap="square" rtlCol="0">
            <a:spAutoFit/>
          </a:bodyPr>
          <a:lstStyle/>
          <a:p>
            <a:r>
              <a:rPr lang="en-US" sz="1400" i="1" dirty="0" smtClean="0"/>
              <a:t>g</a:t>
            </a:r>
            <a:endParaRPr lang="en-US" sz="1400" i="1" dirty="0"/>
          </a:p>
        </p:txBody>
      </p:sp>
      <p:sp>
        <p:nvSpPr>
          <p:cNvPr id="25" name="TextBox 24"/>
          <p:cNvSpPr txBox="1"/>
          <p:nvPr/>
        </p:nvSpPr>
        <p:spPr>
          <a:xfrm>
            <a:off x="5715000" y="2028423"/>
            <a:ext cx="217470" cy="307777"/>
          </a:xfrm>
          <a:prstGeom prst="rect">
            <a:avLst/>
          </a:prstGeom>
          <a:noFill/>
        </p:spPr>
        <p:txBody>
          <a:bodyPr wrap="square" rtlCol="0">
            <a:spAutoFit/>
          </a:bodyPr>
          <a:lstStyle/>
          <a:p>
            <a:r>
              <a:rPr lang="en-US" sz="1400" i="1" dirty="0" smtClean="0"/>
              <a:t>p</a:t>
            </a:r>
            <a:endParaRPr lang="en-US" sz="1400" i="1" dirty="0"/>
          </a:p>
        </p:txBody>
      </p:sp>
    </p:spTree>
    <p:extLst>
      <p:ext uri="{BB962C8B-B14F-4D97-AF65-F5344CB8AC3E}">
        <p14:creationId xmlns:p14="http://schemas.microsoft.com/office/powerpoint/2010/main" val="307753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0719"/>
            <a:ext cx="7158037" cy="792162"/>
          </a:xfrm>
        </p:spPr>
        <p:txBody>
          <a:bodyPr/>
          <a:lstStyle/>
          <a:p>
            <a:r>
              <a:rPr lang="en-US" altLang="en-US" i="0" dirty="0" smtClean="0">
                <a:latin typeface="Algerian" panose="04020705040A02060702" pitchFamily="82" charset="0"/>
              </a:rPr>
              <a:t>Example</a:t>
            </a:r>
            <a:endParaRPr lang="en-US" dirty="0">
              <a:latin typeface="Algerian" panose="04020705040A02060702" pitchFamily="82" charset="0"/>
            </a:endParaRPr>
          </a:p>
        </p:txBody>
      </p:sp>
      <p:sp>
        <p:nvSpPr>
          <p:cNvPr id="3" name="Content Placeholder 2"/>
          <p:cNvSpPr>
            <a:spLocks noGrp="1"/>
          </p:cNvSpPr>
          <p:nvPr>
            <p:ph idx="1"/>
          </p:nvPr>
        </p:nvSpPr>
        <p:spPr>
          <a:xfrm>
            <a:off x="1253727" y="1828800"/>
            <a:ext cx="7698582" cy="4876800"/>
          </a:xfrm>
        </p:spPr>
        <p:txBody>
          <a:bodyPr/>
          <a:lstStyle/>
          <a:p>
            <a:pPr>
              <a:buFont typeface="Century Gothic" panose="020B0502020202020204" pitchFamily="34" charset="0"/>
              <a:buChar char="◊"/>
            </a:pPr>
            <a:r>
              <a:rPr lang="en-US" altLang="en-US" dirty="0">
                <a:latin typeface="Century Gothic" panose="020B0502020202020204" pitchFamily="34" charset="0"/>
              </a:rPr>
              <a:t>Two Internet users, Alice and Bob wish to have a secure conversation</a:t>
            </a:r>
            <a:r>
              <a:rPr lang="en-US" altLang="en-US" dirty="0" smtClean="0">
                <a:latin typeface="Century Gothic" panose="020B0502020202020204" pitchFamily="34" charset="0"/>
              </a:rPr>
              <a:t>.</a:t>
            </a:r>
            <a:endParaRPr lang="en-US" altLang="en-US" sz="1050" dirty="0" smtClean="0">
              <a:latin typeface="Century Gothic" panose="020B0502020202020204" pitchFamily="34" charset="0"/>
            </a:endParaRPr>
          </a:p>
          <a:p>
            <a:pPr>
              <a:buFont typeface="Century Gothic" panose="020B0502020202020204" pitchFamily="34" charset="0"/>
              <a:buChar char="◊"/>
            </a:pPr>
            <a:endParaRPr lang="en-US" altLang="en-US" sz="1000" dirty="0">
              <a:latin typeface="Century Gothic" panose="020B0502020202020204" pitchFamily="34" charset="0"/>
            </a:endParaRPr>
          </a:p>
          <a:p>
            <a:pPr marL="457200" lvl="1" indent="0">
              <a:buNone/>
            </a:pPr>
            <a:r>
              <a:rPr lang="en-US" altLang="en-US" dirty="0">
                <a:latin typeface="Century Gothic" panose="020B0502020202020204" pitchFamily="34" charset="0"/>
              </a:rPr>
              <a:t>- They decide to use the </a:t>
            </a:r>
            <a:r>
              <a:rPr lang="en-US" altLang="en-US" dirty="0" err="1">
                <a:latin typeface="Century Gothic" panose="020B0502020202020204" pitchFamily="34" charset="0"/>
              </a:rPr>
              <a:t>Diffie</a:t>
            </a:r>
            <a:r>
              <a:rPr lang="en-US" altLang="en-US" dirty="0">
                <a:latin typeface="Century Gothic" panose="020B0502020202020204" pitchFamily="34" charset="0"/>
              </a:rPr>
              <a:t>-Hellman protocol</a:t>
            </a: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683768736"/>
              </p:ext>
            </p:extLst>
          </p:nvPr>
        </p:nvGraphicFramePr>
        <p:xfrm>
          <a:off x="1371600" y="3657600"/>
          <a:ext cx="7685886" cy="1905000"/>
        </p:xfrm>
        <a:graphic>
          <a:graphicData uri="http://schemas.openxmlformats.org/presentationml/2006/ole">
            <mc:AlternateContent xmlns:mc="http://schemas.openxmlformats.org/markup-compatibility/2006">
              <mc:Choice xmlns:v="urn:schemas-microsoft-com:vml" Requires="v">
                <p:oleObj spid="_x0000_s212057" name="Photo Editor Photo" r:id="rId3" imgW="5714286" imgH="1162212" progId="MSPhotoEd.3">
                  <p:embed/>
                </p:oleObj>
              </mc:Choice>
              <mc:Fallback>
                <p:oleObj name="Photo Editor Photo" r:id="rId3" imgW="5714286" imgH="116221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7685886" cy="1905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5857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685800"/>
            <a:ext cx="7268401" cy="838200"/>
          </a:xfrm>
        </p:spPr>
        <p:txBody>
          <a:bodyPr/>
          <a:lstStyle/>
          <a:p>
            <a:r>
              <a:rPr lang="en-US" altLang="en-US" i="0" dirty="0" smtClean="0">
                <a:latin typeface="Algerian" panose="04020705040A02060702" pitchFamily="82" charset="0"/>
              </a:rPr>
              <a:t>Example</a:t>
            </a:r>
            <a:endParaRPr lang="en-US" dirty="0">
              <a:latin typeface="Algerian" panose="04020705040A02060702" pitchFamily="82" charset="0"/>
            </a:endParaRPr>
          </a:p>
        </p:txBody>
      </p:sp>
      <p:sp>
        <p:nvSpPr>
          <p:cNvPr id="5" name="Rectangle 4"/>
          <p:cNvSpPr/>
          <p:nvPr/>
        </p:nvSpPr>
        <p:spPr>
          <a:xfrm>
            <a:off x="1600198" y="1676400"/>
            <a:ext cx="6019801" cy="757130"/>
          </a:xfrm>
          <a:prstGeom prst="rect">
            <a:avLst/>
          </a:prstGeom>
        </p:spPr>
        <p:txBody>
          <a:bodyPr wrap="square">
            <a:spAutoFit/>
          </a:bodyPr>
          <a:lstStyle/>
          <a:p>
            <a:pPr marL="342900" indent="-342900">
              <a:lnSpc>
                <a:spcPct val="90000"/>
              </a:lnSpc>
              <a:buFont typeface="Century Gothic" panose="020B0502020202020204" pitchFamily="34" charset="0"/>
              <a:buChar char="◊"/>
            </a:pPr>
            <a:r>
              <a:rPr lang="en-US" altLang="en-US" sz="2400" dirty="0">
                <a:latin typeface="Century Gothic" panose="020B0502020202020204" pitchFamily="34" charset="0"/>
              </a:rPr>
              <a:t>Alice and Bob get public numbers</a:t>
            </a:r>
          </a:p>
          <a:p>
            <a:pPr lvl="1">
              <a:lnSpc>
                <a:spcPct val="90000"/>
              </a:lnSpc>
            </a:pPr>
            <a:r>
              <a:rPr lang="en-US" altLang="en-US" sz="2400" dirty="0">
                <a:latin typeface="Century Gothic" panose="020B0502020202020204" pitchFamily="34" charset="0"/>
              </a:rPr>
              <a:t>                 </a:t>
            </a:r>
            <a:r>
              <a:rPr lang="en-US" altLang="en-US" sz="2400" dirty="0" smtClean="0">
                <a:latin typeface="Century Gothic" panose="020B0502020202020204" pitchFamily="34" charset="0"/>
              </a:rPr>
              <a:t>   </a:t>
            </a:r>
            <a:r>
              <a:rPr lang="en-US" altLang="en-US" sz="2400" dirty="0">
                <a:latin typeface="Century Gothic" panose="020B0502020202020204" pitchFamily="34" charset="0"/>
              </a:rPr>
              <a:t>P = 23</a:t>
            </a:r>
            <a:r>
              <a:rPr lang="en-US" altLang="en-US" sz="2400" dirty="0" smtClean="0">
                <a:latin typeface="Century Gothic" panose="020B0502020202020204" pitchFamily="34" charset="0"/>
              </a:rPr>
              <a:t>,    </a:t>
            </a:r>
            <a:r>
              <a:rPr lang="en-US" altLang="en-US" sz="2400" dirty="0">
                <a:latin typeface="Century Gothic" panose="020B0502020202020204" pitchFamily="34" charset="0"/>
              </a:rPr>
              <a:t>g = </a:t>
            </a:r>
            <a:r>
              <a:rPr lang="en-US" altLang="en-US" sz="2400" dirty="0" smtClean="0">
                <a:latin typeface="Century Gothic" panose="020B0502020202020204" pitchFamily="34" charset="0"/>
              </a:rPr>
              <a:t>7</a:t>
            </a:r>
            <a:endParaRPr lang="en-US" altLang="en-US" sz="2400" dirty="0">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743200"/>
            <a:ext cx="7573200" cy="3733800"/>
          </a:xfrm>
          <a:prstGeom prst="rect">
            <a:avLst/>
          </a:prstGeom>
        </p:spPr>
      </p:pic>
    </p:spTree>
    <p:extLst>
      <p:ext uri="{BB962C8B-B14F-4D97-AF65-F5344CB8AC3E}">
        <p14:creationId xmlns:p14="http://schemas.microsoft.com/office/powerpoint/2010/main" val="1847766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ustom Design">
  <a:themeElements>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ind_1940_slide</Template>
  <TotalTime>3126</TotalTime>
  <Words>766</Words>
  <Application>Microsoft Office PowerPoint</Application>
  <PresentationFormat>On-screen Show (4:3)</PresentationFormat>
  <Paragraphs>110</Paragraphs>
  <Slides>17</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Algerian</vt:lpstr>
      <vt:lpstr>Arial</vt:lpstr>
      <vt:lpstr>Arial Black</vt:lpstr>
      <vt:lpstr>Arial Rounded MT Bold</vt:lpstr>
      <vt:lpstr>Cambria Math</vt:lpstr>
      <vt:lpstr>Century Gothic</vt:lpstr>
      <vt:lpstr>Times New Roman</vt:lpstr>
      <vt:lpstr>Custom Design</vt:lpstr>
      <vt:lpstr>1_Default Design</vt:lpstr>
      <vt:lpstr>Photo Editor Photo</vt:lpstr>
      <vt:lpstr>Nawroz University  College of Engineering Dept. of Computer and Communication</vt:lpstr>
      <vt:lpstr>Introduction</vt:lpstr>
      <vt:lpstr>Types of Cryptography</vt:lpstr>
      <vt:lpstr>Symmetric-Key Cryptography</vt:lpstr>
      <vt:lpstr>ASymmetric-Key Cryptography</vt:lpstr>
      <vt:lpstr>The Need for a Key Distribution Protocol </vt:lpstr>
      <vt:lpstr>Traditional Diffie-Hellman Method</vt:lpstr>
      <vt:lpstr>Example</vt:lpstr>
      <vt:lpstr>Example</vt:lpstr>
      <vt:lpstr>Diffie-Hellman Key Exchange -Weakness</vt:lpstr>
      <vt:lpstr>Man-In-The-Middle (MITM) attack</vt:lpstr>
      <vt:lpstr>PROPOSED WORK</vt:lpstr>
      <vt:lpstr>At first, each person, like Alice and Bob, establishes a shared secret key with the KDC.</vt:lpstr>
      <vt:lpstr>Import the value of (C) from KDC</vt:lpstr>
      <vt:lpstr>The Modified Diffie-Hellman Method </vt:lpstr>
      <vt:lpstr>Example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nawar altuma</dc:creator>
  <cp:lastModifiedBy>nawar altuma</cp:lastModifiedBy>
  <cp:revision>120</cp:revision>
  <dcterms:created xsi:type="dcterms:W3CDTF">2017-04-07T17:58:40Z</dcterms:created>
  <dcterms:modified xsi:type="dcterms:W3CDTF">2017-04-10T06:08:39Z</dcterms:modified>
</cp:coreProperties>
</file>